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67" r:id="rId4"/>
    <p:sldId id="269" r:id="rId5"/>
    <p:sldId id="268" r:id="rId6"/>
    <p:sldId id="270" r:id="rId7"/>
    <p:sldId id="262" r:id="rId8"/>
    <p:sldId id="259" r:id="rId9"/>
    <p:sldId id="264" r:id="rId10"/>
    <p:sldId id="263"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A6A6"/>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199" autoAdjust="0"/>
  </p:normalViewPr>
  <p:slideViewPr>
    <p:cSldViewPr snapToGrid="0">
      <p:cViewPr varScale="1">
        <p:scale>
          <a:sx n="89" d="100"/>
          <a:sy n="89" d="100"/>
        </p:scale>
        <p:origin x="13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8B2307-330A-4549-8C89-F1EAC610EB05}"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US"/>
        </a:p>
      </dgm:t>
    </dgm:pt>
    <dgm:pt modelId="{57CE0A8F-E19C-49FA-B1BA-B4C65B667CB1}">
      <dgm:prSet phldrT="[Text]" custT="1"/>
      <dgm:spPr/>
      <dgm:t>
        <a:bodyPr/>
        <a:lstStyle/>
        <a:p>
          <a:endParaRPr lang="en-US" sz="4400" dirty="0"/>
        </a:p>
      </dgm:t>
    </dgm:pt>
    <dgm:pt modelId="{72B56EDB-0382-41D6-82E5-6077EF501D1B}" type="parTrans" cxnId="{4258D779-25B4-4D70-9D5E-69F12E3C60BC}">
      <dgm:prSet/>
      <dgm:spPr/>
      <dgm:t>
        <a:bodyPr/>
        <a:lstStyle/>
        <a:p>
          <a:endParaRPr lang="en-US" sz="2000"/>
        </a:p>
      </dgm:t>
    </dgm:pt>
    <dgm:pt modelId="{E4CF46AD-9D14-4BC5-89AC-E8FA7CFE89BE}" type="sibTrans" cxnId="{4258D779-25B4-4D70-9D5E-69F12E3C60BC}">
      <dgm:prSet/>
      <dgm:spPr/>
      <dgm:t>
        <a:bodyPr/>
        <a:lstStyle/>
        <a:p>
          <a:endParaRPr lang="en-US" sz="2000"/>
        </a:p>
      </dgm:t>
    </dgm:pt>
    <dgm:pt modelId="{8011F5CF-EF34-452C-85AC-06696BDE77A0}">
      <dgm:prSet phldrT="[Text]" custT="1"/>
      <dgm:spPr/>
      <dgm:t>
        <a:bodyPr/>
        <a:lstStyle/>
        <a:p>
          <a:r>
            <a:rPr lang="en-US" sz="1800" dirty="0"/>
            <a:t>Core Sciences</a:t>
          </a:r>
        </a:p>
      </dgm:t>
    </dgm:pt>
    <dgm:pt modelId="{28551F65-C959-4534-94B8-756FC84A0FC3}" type="parTrans" cxnId="{B3E1E3E3-CF40-411A-BD97-F80350423E4A}">
      <dgm:prSet/>
      <dgm:spPr/>
      <dgm:t>
        <a:bodyPr/>
        <a:lstStyle/>
        <a:p>
          <a:endParaRPr lang="en-US" sz="2000"/>
        </a:p>
      </dgm:t>
    </dgm:pt>
    <dgm:pt modelId="{9DB6291E-3A31-484C-AA3B-4A655C41BF7E}" type="sibTrans" cxnId="{B3E1E3E3-CF40-411A-BD97-F80350423E4A}">
      <dgm:prSet/>
      <dgm:spPr/>
      <dgm:t>
        <a:bodyPr/>
        <a:lstStyle/>
        <a:p>
          <a:endParaRPr lang="en-US" sz="2000"/>
        </a:p>
      </dgm:t>
    </dgm:pt>
    <dgm:pt modelId="{106610F1-3236-48CE-AFC8-837CA776369C}">
      <dgm:prSet phldrT="[Text]" custT="1"/>
      <dgm:spPr/>
      <dgm:t>
        <a:bodyPr/>
        <a:lstStyle/>
        <a:p>
          <a:r>
            <a:rPr lang="en-US" sz="1400" dirty="0"/>
            <a:t>Ecosystems</a:t>
          </a:r>
          <a:endParaRPr lang="en-US" sz="1600" dirty="0"/>
        </a:p>
      </dgm:t>
    </dgm:pt>
    <dgm:pt modelId="{DD1ADD61-45B4-421B-8369-2FA12B0D64E1}" type="parTrans" cxnId="{3AF57BA1-334E-49E5-9778-1D3B1AAEA235}">
      <dgm:prSet/>
      <dgm:spPr/>
      <dgm:t>
        <a:bodyPr/>
        <a:lstStyle/>
        <a:p>
          <a:endParaRPr lang="en-US" sz="2000"/>
        </a:p>
      </dgm:t>
    </dgm:pt>
    <dgm:pt modelId="{0FBAE801-6125-49A5-8E63-C4D8FE72D6B8}" type="sibTrans" cxnId="{3AF57BA1-334E-49E5-9778-1D3B1AAEA235}">
      <dgm:prSet/>
      <dgm:spPr/>
      <dgm:t>
        <a:bodyPr/>
        <a:lstStyle/>
        <a:p>
          <a:endParaRPr lang="en-US" sz="2000"/>
        </a:p>
      </dgm:t>
    </dgm:pt>
    <dgm:pt modelId="{3FE28B78-C43E-4478-A84C-F94085D0064C}">
      <dgm:prSet phldrT="[Text]" custT="1"/>
      <dgm:spPr/>
      <dgm:t>
        <a:bodyPr/>
        <a:lstStyle/>
        <a:p>
          <a:r>
            <a:rPr lang="en-US" sz="1800" dirty="0"/>
            <a:t>Energy and Minerals</a:t>
          </a:r>
        </a:p>
      </dgm:t>
    </dgm:pt>
    <dgm:pt modelId="{803718C7-E513-42FA-BC7F-A057740D7CCB}" type="parTrans" cxnId="{0DC9535F-70BE-493B-BBD0-65D19BB29B25}">
      <dgm:prSet/>
      <dgm:spPr/>
      <dgm:t>
        <a:bodyPr/>
        <a:lstStyle/>
        <a:p>
          <a:endParaRPr lang="en-US" sz="2000"/>
        </a:p>
      </dgm:t>
    </dgm:pt>
    <dgm:pt modelId="{E9DE8DB6-63B3-4D24-8036-51D6C0B2288A}" type="sibTrans" cxnId="{0DC9535F-70BE-493B-BBD0-65D19BB29B25}">
      <dgm:prSet/>
      <dgm:spPr/>
      <dgm:t>
        <a:bodyPr/>
        <a:lstStyle/>
        <a:p>
          <a:endParaRPr lang="en-US" sz="2000"/>
        </a:p>
      </dgm:t>
    </dgm:pt>
    <dgm:pt modelId="{AB7820D1-41CC-40C9-9C4D-77DF699AE9DE}">
      <dgm:prSet phldrT="[Text]" custT="1"/>
      <dgm:spPr/>
      <dgm:t>
        <a:bodyPr/>
        <a:lstStyle/>
        <a:p>
          <a:r>
            <a:rPr lang="en-US" sz="2000" dirty="0"/>
            <a:t>Natural Hazards</a:t>
          </a:r>
        </a:p>
      </dgm:t>
    </dgm:pt>
    <dgm:pt modelId="{B823F0F7-23D8-4E44-96C7-49EB118E0C24}" type="parTrans" cxnId="{B2EA64E5-DB43-4D4C-A666-BBA021866260}">
      <dgm:prSet/>
      <dgm:spPr/>
      <dgm:t>
        <a:bodyPr/>
        <a:lstStyle/>
        <a:p>
          <a:endParaRPr lang="en-US" sz="2000"/>
        </a:p>
      </dgm:t>
    </dgm:pt>
    <dgm:pt modelId="{F0FAD1A3-834F-4663-8C39-D51329B98168}" type="sibTrans" cxnId="{B2EA64E5-DB43-4D4C-A666-BBA021866260}">
      <dgm:prSet/>
      <dgm:spPr/>
      <dgm:t>
        <a:bodyPr/>
        <a:lstStyle/>
        <a:p>
          <a:endParaRPr lang="en-US" sz="2000"/>
        </a:p>
      </dgm:t>
    </dgm:pt>
    <dgm:pt modelId="{A45EFDC3-5CB5-492D-B8EB-9E967ED75573}">
      <dgm:prSet phldrT="[Text]" custT="1"/>
      <dgm:spPr/>
      <dgm:t>
        <a:bodyPr/>
        <a:lstStyle/>
        <a:p>
          <a:r>
            <a:rPr lang="en-US" sz="1600" dirty="0"/>
            <a:t>Water Resources</a:t>
          </a:r>
        </a:p>
      </dgm:t>
    </dgm:pt>
    <dgm:pt modelId="{3B33CE46-09E3-4495-9E59-571A1E2097F5}" type="parTrans" cxnId="{1D14E41D-23CE-4953-8FEC-27BDD140D85B}">
      <dgm:prSet/>
      <dgm:spPr/>
      <dgm:t>
        <a:bodyPr/>
        <a:lstStyle/>
        <a:p>
          <a:endParaRPr lang="en-US" sz="2000"/>
        </a:p>
      </dgm:t>
    </dgm:pt>
    <dgm:pt modelId="{CE8C2DFC-8830-419B-9957-26B27375304C}" type="sibTrans" cxnId="{1D14E41D-23CE-4953-8FEC-27BDD140D85B}">
      <dgm:prSet/>
      <dgm:spPr/>
      <dgm:t>
        <a:bodyPr/>
        <a:lstStyle/>
        <a:p>
          <a:endParaRPr lang="en-US" sz="2000"/>
        </a:p>
      </dgm:t>
    </dgm:pt>
    <dgm:pt modelId="{207F2826-29CA-47CD-BA2A-3F2F1100F384}">
      <dgm:prSet/>
      <dgm:spPr/>
    </dgm:pt>
    <dgm:pt modelId="{E9D38F30-09A7-48A1-9724-B22B8D2B0906}" type="parTrans" cxnId="{AA100435-F68A-462C-943D-18959D126F32}">
      <dgm:prSet/>
      <dgm:spPr/>
      <dgm:t>
        <a:bodyPr/>
        <a:lstStyle/>
        <a:p>
          <a:endParaRPr lang="en-US"/>
        </a:p>
      </dgm:t>
    </dgm:pt>
    <dgm:pt modelId="{73429A40-2AA1-45D2-8877-17591F4933B4}" type="sibTrans" cxnId="{AA100435-F68A-462C-943D-18959D126F32}">
      <dgm:prSet/>
      <dgm:spPr/>
      <dgm:t>
        <a:bodyPr/>
        <a:lstStyle/>
        <a:p>
          <a:endParaRPr lang="en-US"/>
        </a:p>
      </dgm:t>
    </dgm:pt>
    <dgm:pt modelId="{EFAE3E25-72AD-40DA-AD3F-73BC3104C1C4}">
      <dgm:prSet/>
      <dgm:spPr/>
      <dgm:t>
        <a:bodyPr/>
        <a:lstStyle/>
        <a:p>
          <a:endParaRPr lang="en-US"/>
        </a:p>
      </dgm:t>
    </dgm:pt>
    <dgm:pt modelId="{E0B61284-5B14-4BA8-B3CD-2DB04F43CC1E}" type="parTrans" cxnId="{C0A56845-410D-44DB-AF2C-F1C62D729C08}">
      <dgm:prSet/>
      <dgm:spPr/>
      <dgm:t>
        <a:bodyPr/>
        <a:lstStyle/>
        <a:p>
          <a:endParaRPr lang="en-US"/>
        </a:p>
      </dgm:t>
    </dgm:pt>
    <dgm:pt modelId="{8307449E-F89E-43FA-8B70-FD5E6FF1AE10}" type="sibTrans" cxnId="{C0A56845-410D-44DB-AF2C-F1C62D729C08}">
      <dgm:prSet/>
      <dgm:spPr/>
      <dgm:t>
        <a:bodyPr/>
        <a:lstStyle/>
        <a:p>
          <a:endParaRPr lang="en-US"/>
        </a:p>
      </dgm:t>
    </dgm:pt>
    <dgm:pt modelId="{C5B6CD35-38EE-4A44-B5CF-58F5B6232337}">
      <dgm:prSet/>
      <dgm:spPr/>
    </dgm:pt>
    <dgm:pt modelId="{5F51BDD2-2ECB-4104-90CE-F30B835E37F9}" type="parTrans" cxnId="{8C136F96-2C1D-4170-88B3-DD446A5D70DD}">
      <dgm:prSet/>
      <dgm:spPr/>
      <dgm:t>
        <a:bodyPr/>
        <a:lstStyle/>
        <a:p>
          <a:endParaRPr lang="en-US"/>
        </a:p>
      </dgm:t>
    </dgm:pt>
    <dgm:pt modelId="{C094F735-CA0C-4C22-A984-97E964BE154E}" type="sibTrans" cxnId="{8C136F96-2C1D-4170-88B3-DD446A5D70DD}">
      <dgm:prSet/>
      <dgm:spPr/>
      <dgm:t>
        <a:bodyPr/>
        <a:lstStyle/>
        <a:p>
          <a:endParaRPr lang="en-US"/>
        </a:p>
      </dgm:t>
    </dgm:pt>
    <dgm:pt modelId="{BDE8FB88-374D-4354-9205-A9F574E163E3}">
      <dgm:prSet/>
      <dgm:spPr/>
      <dgm:t>
        <a:bodyPr/>
        <a:lstStyle/>
        <a:p>
          <a:endParaRPr lang="en-US"/>
        </a:p>
      </dgm:t>
    </dgm:pt>
    <dgm:pt modelId="{3A12C3A5-C973-4F9B-B454-D41CC9A86AE8}" type="parTrans" cxnId="{4CDFBFF1-1AF2-4FA9-9656-7E93A5389D34}">
      <dgm:prSet/>
      <dgm:spPr/>
      <dgm:t>
        <a:bodyPr/>
        <a:lstStyle/>
        <a:p>
          <a:endParaRPr lang="en-US"/>
        </a:p>
      </dgm:t>
    </dgm:pt>
    <dgm:pt modelId="{EB42FFAA-8C60-412D-B82D-25C27F0FD92F}" type="sibTrans" cxnId="{4CDFBFF1-1AF2-4FA9-9656-7E93A5389D34}">
      <dgm:prSet/>
      <dgm:spPr/>
      <dgm:t>
        <a:bodyPr/>
        <a:lstStyle/>
        <a:p>
          <a:endParaRPr lang="en-US"/>
        </a:p>
      </dgm:t>
    </dgm:pt>
    <dgm:pt modelId="{8877C7C9-018B-4D2B-898C-3BB6EFE80D92}">
      <dgm:prSet/>
      <dgm:spPr/>
    </dgm:pt>
    <dgm:pt modelId="{6122E453-A07B-4DC9-AD8F-ADE53E3C2BDA}" type="parTrans" cxnId="{480463D1-5ECE-43B7-8B5D-97CCE09DAB35}">
      <dgm:prSet/>
      <dgm:spPr/>
      <dgm:t>
        <a:bodyPr/>
        <a:lstStyle/>
        <a:p>
          <a:endParaRPr lang="en-US"/>
        </a:p>
      </dgm:t>
    </dgm:pt>
    <dgm:pt modelId="{8E2DD43E-FD27-4BF4-BCF4-C4D556F4FC1B}" type="sibTrans" cxnId="{480463D1-5ECE-43B7-8B5D-97CCE09DAB35}">
      <dgm:prSet/>
      <dgm:spPr/>
      <dgm:t>
        <a:bodyPr/>
        <a:lstStyle/>
        <a:p>
          <a:endParaRPr lang="en-US"/>
        </a:p>
      </dgm:t>
    </dgm:pt>
    <dgm:pt modelId="{8A997E6E-24D1-4777-BB0B-70015B914DB5}">
      <dgm:prSet/>
      <dgm:spPr/>
      <dgm:t>
        <a:bodyPr/>
        <a:lstStyle/>
        <a:p>
          <a:endParaRPr lang="en-US"/>
        </a:p>
      </dgm:t>
    </dgm:pt>
    <dgm:pt modelId="{FBE53242-A2EE-4362-B562-1234E2D6687D}" type="parTrans" cxnId="{E11E298C-20AD-4BFB-A327-B372A1C8AE8D}">
      <dgm:prSet/>
      <dgm:spPr/>
      <dgm:t>
        <a:bodyPr/>
        <a:lstStyle/>
        <a:p>
          <a:endParaRPr lang="en-US"/>
        </a:p>
      </dgm:t>
    </dgm:pt>
    <dgm:pt modelId="{95ECB85E-D71E-4113-AF3E-E5EDFFE77B5B}" type="sibTrans" cxnId="{E11E298C-20AD-4BFB-A327-B372A1C8AE8D}">
      <dgm:prSet/>
      <dgm:spPr/>
      <dgm:t>
        <a:bodyPr/>
        <a:lstStyle/>
        <a:p>
          <a:endParaRPr lang="en-US"/>
        </a:p>
      </dgm:t>
    </dgm:pt>
    <dgm:pt modelId="{9FC5AC66-5929-407C-8DDB-2493E8F6F0A3}">
      <dgm:prSet/>
      <dgm:spPr/>
    </dgm:pt>
    <dgm:pt modelId="{30C251B1-C863-45C2-8D14-E208D314CDCC}" type="parTrans" cxnId="{16E1AEE4-AF87-4269-9335-9852E214E8BB}">
      <dgm:prSet/>
      <dgm:spPr/>
      <dgm:t>
        <a:bodyPr/>
        <a:lstStyle/>
        <a:p>
          <a:endParaRPr lang="en-US"/>
        </a:p>
      </dgm:t>
    </dgm:pt>
    <dgm:pt modelId="{EBE0C156-A874-4439-BFCB-6C0488AB9866}" type="sibTrans" cxnId="{16E1AEE4-AF87-4269-9335-9852E214E8BB}">
      <dgm:prSet/>
      <dgm:spPr/>
      <dgm:t>
        <a:bodyPr/>
        <a:lstStyle/>
        <a:p>
          <a:endParaRPr lang="en-US"/>
        </a:p>
      </dgm:t>
    </dgm:pt>
    <dgm:pt modelId="{84809BF3-20E4-4E50-B300-984FBF19C161}" type="pres">
      <dgm:prSet presAssocID="{6F8B2307-330A-4549-8C89-F1EAC610EB05}" presName="Name0" presStyleCnt="0">
        <dgm:presLayoutVars>
          <dgm:chMax val="1"/>
          <dgm:dir/>
          <dgm:animLvl val="ctr"/>
          <dgm:resizeHandles val="exact"/>
        </dgm:presLayoutVars>
      </dgm:prSet>
      <dgm:spPr/>
    </dgm:pt>
    <dgm:pt modelId="{5656B6D9-371D-455A-AA7C-75225565E2DC}" type="pres">
      <dgm:prSet presAssocID="{57CE0A8F-E19C-49FA-B1BA-B4C65B667CB1}" presName="centerShape" presStyleLbl="node0" presStyleIdx="0" presStyleCnt="1"/>
      <dgm:spPr/>
    </dgm:pt>
    <dgm:pt modelId="{0AC0F4D3-F2A2-4D1B-953B-DADC7EFDFE45}" type="pres">
      <dgm:prSet presAssocID="{8011F5CF-EF34-452C-85AC-06696BDE77A0}" presName="node" presStyleLbl="node1" presStyleIdx="0" presStyleCnt="5" custRadScaleRad="100047" custRadScaleInc="-7337">
        <dgm:presLayoutVars>
          <dgm:bulletEnabled val="1"/>
        </dgm:presLayoutVars>
      </dgm:prSet>
      <dgm:spPr/>
    </dgm:pt>
    <dgm:pt modelId="{42D2435A-857E-45F8-A6B9-3986B5996D6F}" type="pres">
      <dgm:prSet presAssocID="{8011F5CF-EF34-452C-85AC-06696BDE77A0}" presName="dummy" presStyleCnt="0"/>
      <dgm:spPr/>
    </dgm:pt>
    <dgm:pt modelId="{95768C05-89CC-4C4F-8070-9419D1147564}" type="pres">
      <dgm:prSet presAssocID="{9DB6291E-3A31-484C-AA3B-4A655C41BF7E}" presName="sibTrans" presStyleLbl="sibTrans2D1" presStyleIdx="0" presStyleCnt="5"/>
      <dgm:spPr/>
    </dgm:pt>
    <dgm:pt modelId="{B4CE438A-AA98-4FB1-9FA5-B58E7828725D}" type="pres">
      <dgm:prSet presAssocID="{106610F1-3236-48CE-AFC8-837CA776369C}" presName="node" presStyleLbl="node1" presStyleIdx="1" presStyleCnt="5" custRadScaleRad="97081" custRadScaleInc="-2336">
        <dgm:presLayoutVars>
          <dgm:bulletEnabled val="1"/>
        </dgm:presLayoutVars>
      </dgm:prSet>
      <dgm:spPr/>
    </dgm:pt>
    <dgm:pt modelId="{AE37DE23-F5F1-4653-859C-4D5521198295}" type="pres">
      <dgm:prSet presAssocID="{106610F1-3236-48CE-AFC8-837CA776369C}" presName="dummy" presStyleCnt="0"/>
      <dgm:spPr/>
    </dgm:pt>
    <dgm:pt modelId="{FB56CAB5-8B7E-44C1-B561-8906E9695556}" type="pres">
      <dgm:prSet presAssocID="{0FBAE801-6125-49A5-8E63-C4D8FE72D6B8}" presName="sibTrans" presStyleLbl="sibTrans2D1" presStyleIdx="1" presStyleCnt="5"/>
      <dgm:spPr/>
    </dgm:pt>
    <dgm:pt modelId="{4018B119-5012-4635-9462-65B91F7FA6E4}" type="pres">
      <dgm:prSet presAssocID="{3FE28B78-C43E-4478-A84C-F94085D0064C}" presName="node" presStyleLbl="node1" presStyleIdx="2" presStyleCnt="5" custRadScaleRad="98225" custRadScaleInc="6045">
        <dgm:presLayoutVars>
          <dgm:bulletEnabled val="1"/>
        </dgm:presLayoutVars>
      </dgm:prSet>
      <dgm:spPr/>
    </dgm:pt>
    <dgm:pt modelId="{01B1041D-91EA-4C42-B6F6-ABAA10789A8E}" type="pres">
      <dgm:prSet presAssocID="{3FE28B78-C43E-4478-A84C-F94085D0064C}" presName="dummy" presStyleCnt="0"/>
      <dgm:spPr/>
    </dgm:pt>
    <dgm:pt modelId="{94A89B85-CBAF-40DC-90E2-5A4B3FF76224}" type="pres">
      <dgm:prSet presAssocID="{E9DE8DB6-63B3-4D24-8036-51D6C0B2288A}" presName="sibTrans" presStyleLbl="sibTrans2D1" presStyleIdx="2" presStyleCnt="5"/>
      <dgm:spPr/>
    </dgm:pt>
    <dgm:pt modelId="{9D38D673-3FA0-435B-A021-B8AD1AD39623}" type="pres">
      <dgm:prSet presAssocID="{AB7820D1-41CC-40C9-9C4D-77DF699AE9DE}" presName="node" presStyleLbl="node1" presStyleIdx="3" presStyleCnt="5">
        <dgm:presLayoutVars>
          <dgm:bulletEnabled val="1"/>
        </dgm:presLayoutVars>
      </dgm:prSet>
      <dgm:spPr/>
    </dgm:pt>
    <dgm:pt modelId="{A5180EAE-A1CF-4379-BF64-DD7D744C24B9}" type="pres">
      <dgm:prSet presAssocID="{AB7820D1-41CC-40C9-9C4D-77DF699AE9DE}" presName="dummy" presStyleCnt="0"/>
      <dgm:spPr/>
    </dgm:pt>
    <dgm:pt modelId="{D1D67922-7392-4BCC-87D1-B4399B5F9360}" type="pres">
      <dgm:prSet presAssocID="{F0FAD1A3-834F-4663-8C39-D51329B98168}" presName="sibTrans" presStyleLbl="sibTrans2D1" presStyleIdx="3" presStyleCnt="5"/>
      <dgm:spPr/>
    </dgm:pt>
    <dgm:pt modelId="{CDB11C8E-8E55-4901-9053-CCC336D5E9A8}" type="pres">
      <dgm:prSet presAssocID="{A45EFDC3-5CB5-492D-B8EB-9E967ED75573}" presName="node" presStyleLbl="node1" presStyleIdx="4" presStyleCnt="5">
        <dgm:presLayoutVars>
          <dgm:bulletEnabled val="1"/>
        </dgm:presLayoutVars>
      </dgm:prSet>
      <dgm:spPr/>
    </dgm:pt>
    <dgm:pt modelId="{CA082865-657B-49DB-9651-77D447313B06}" type="pres">
      <dgm:prSet presAssocID="{A45EFDC3-5CB5-492D-B8EB-9E967ED75573}" presName="dummy" presStyleCnt="0"/>
      <dgm:spPr/>
    </dgm:pt>
    <dgm:pt modelId="{2DEC3092-C292-46F6-8CF2-8916C81D19B2}" type="pres">
      <dgm:prSet presAssocID="{CE8C2DFC-8830-419B-9957-26B27375304C}" presName="sibTrans" presStyleLbl="sibTrans2D1" presStyleIdx="4" presStyleCnt="5"/>
      <dgm:spPr/>
    </dgm:pt>
  </dgm:ptLst>
  <dgm:cxnLst>
    <dgm:cxn modelId="{1D14E41D-23CE-4953-8FEC-27BDD140D85B}" srcId="{57CE0A8F-E19C-49FA-B1BA-B4C65B667CB1}" destId="{A45EFDC3-5CB5-492D-B8EB-9E967ED75573}" srcOrd="4" destOrd="0" parTransId="{3B33CE46-09E3-4495-9E59-571A1E2097F5}" sibTransId="{CE8C2DFC-8830-419B-9957-26B27375304C}"/>
    <dgm:cxn modelId="{3FBAEC22-9855-4F4E-A98E-6876AAAD803B}" type="presOf" srcId="{0FBAE801-6125-49A5-8E63-C4D8FE72D6B8}" destId="{FB56CAB5-8B7E-44C1-B561-8906E9695556}" srcOrd="0" destOrd="0" presId="urn:microsoft.com/office/officeart/2005/8/layout/radial6"/>
    <dgm:cxn modelId="{AA100435-F68A-462C-943D-18959D126F32}" srcId="{6F8B2307-330A-4549-8C89-F1EAC610EB05}" destId="{207F2826-29CA-47CD-BA2A-3F2F1100F384}" srcOrd="1" destOrd="0" parTransId="{E9D38F30-09A7-48A1-9724-B22B8D2B0906}" sibTransId="{73429A40-2AA1-45D2-8877-17591F4933B4}"/>
    <dgm:cxn modelId="{EDFE9F35-5A20-453E-A6BD-049FDA606E8B}" type="presOf" srcId="{E9DE8DB6-63B3-4D24-8036-51D6C0B2288A}" destId="{94A89B85-CBAF-40DC-90E2-5A4B3FF76224}" srcOrd="0" destOrd="0" presId="urn:microsoft.com/office/officeart/2005/8/layout/radial6"/>
    <dgm:cxn modelId="{0DC9535F-70BE-493B-BBD0-65D19BB29B25}" srcId="{57CE0A8F-E19C-49FA-B1BA-B4C65B667CB1}" destId="{3FE28B78-C43E-4478-A84C-F94085D0064C}" srcOrd="2" destOrd="0" parTransId="{803718C7-E513-42FA-BC7F-A057740D7CCB}" sibTransId="{E9DE8DB6-63B3-4D24-8036-51D6C0B2288A}"/>
    <dgm:cxn modelId="{0C260664-8697-4662-AFE0-0834091FF49D}" type="presOf" srcId="{A45EFDC3-5CB5-492D-B8EB-9E967ED75573}" destId="{CDB11C8E-8E55-4901-9053-CCC336D5E9A8}" srcOrd="0" destOrd="0" presId="urn:microsoft.com/office/officeart/2005/8/layout/radial6"/>
    <dgm:cxn modelId="{C0A56845-410D-44DB-AF2C-F1C62D729C08}" srcId="{6F8B2307-330A-4549-8C89-F1EAC610EB05}" destId="{EFAE3E25-72AD-40DA-AD3F-73BC3104C1C4}" srcOrd="2" destOrd="0" parTransId="{E0B61284-5B14-4BA8-B3CD-2DB04F43CC1E}" sibTransId="{8307449E-F89E-43FA-8B70-FD5E6FF1AE10}"/>
    <dgm:cxn modelId="{CBE22B66-ED66-4953-8B1B-F0341BDFF76E}" type="presOf" srcId="{6F8B2307-330A-4549-8C89-F1EAC610EB05}" destId="{84809BF3-20E4-4E50-B300-984FBF19C161}" srcOrd="0" destOrd="0" presId="urn:microsoft.com/office/officeart/2005/8/layout/radial6"/>
    <dgm:cxn modelId="{73967150-ED45-4620-9EC6-90196692D47B}" type="presOf" srcId="{AB7820D1-41CC-40C9-9C4D-77DF699AE9DE}" destId="{9D38D673-3FA0-435B-A021-B8AD1AD39623}" srcOrd="0" destOrd="0" presId="urn:microsoft.com/office/officeart/2005/8/layout/radial6"/>
    <dgm:cxn modelId="{DCA7C070-EC21-4689-A159-F8C17EE0DF93}" type="presOf" srcId="{3FE28B78-C43E-4478-A84C-F94085D0064C}" destId="{4018B119-5012-4635-9462-65B91F7FA6E4}" srcOrd="0" destOrd="0" presId="urn:microsoft.com/office/officeart/2005/8/layout/radial6"/>
    <dgm:cxn modelId="{A5237174-765C-42B2-ABE7-B8EAAA892A69}" type="presOf" srcId="{CE8C2DFC-8830-419B-9957-26B27375304C}" destId="{2DEC3092-C292-46F6-8CF2-8916C81D19B2}" srcOrd="0" destOrd="0" presId="urn:microsoft.com/office/officeart/2005/8/layout/radial6"/>
    <dgm:cxn modelId="{4258D779-25B4-4D70-9D5E-69F12E3C60BC}" srcId="{6F8B2307-330A-4549-8C89-F1EAC610EB05}" destId="{57CE0A8F-E19C-49FA-B1BA-B4C65B667CB1}" srcOrd="0" destOrd="0" parTransId="{72B56EDB-0382-41D6-82E5-6077EF501D1B}" sibTransId="{E4CF46AD-9D14-4BC5-89AC-E8FA7CFE89BE}"/>
    <dgm:cxn modelId="{BFB72C81-7B3D-40BD-B681-DF39BAF6D0B7}" type="presOf" srcId="{57CE0A8F-E19C-49FA-B1BA-B4C65B667CB1}" destId="{5656B6D9-371D-455A-AA7C-75225565E2DC}" srcOrd="0" destOrd="0" presId="urn:microsoft.com/office/officeart/2005/8/layout/radial6"/>
    <dgm:cxn modelId="{E11E298C-20AD-4BFB-A327-B372A1C8AE8D}" srcId="{6F8B2307-330A-4549-8C89-F1EAC610EB05}" destId="{8A997E6E-24D1-4777-BB0B-70015B914DB5}" srcOrd="6" destOrd="0" parTransId="{FBE53242-A2EE-4362-B562-1234E2D6687D}" sibTransId="{95ECB85E-D71E-4113-AF3E-E5EDFFE77B5B}"/>
    <dgm:cxn modelId="{550EAF8F-9185-41E2-880E-AB68A1B3C485}" type="presOf" srcId="{F0FAD1A3-834F-4663-8C39-D51329B98168}" destId="{D1D67922-7392-4BCC-87D1-B4399B5F9360}" srcOrd="0" destOrd="0" presId="urn:microsoft.com/office/officeart/2005/8/layout/radial6"/>
    <dgm:cxn modelId="{8C136F96-2C1D-4170-88B3-DD446A5D70DD}" srcId="{6F8B2307-330A-4549-8C89-F1EAC610EB05}" destId="{C5B6CD35-38EE-4A44-B5CF-58F5B6232337}" srcOrd="3" destOrd="0" parTransId="{5F51BDD2-2ECB-4104-90CE-F30B835E37F9}" sibTransId="{C094F735-CA0C-4C22-A984-97E964BE154E}"/>
    <dgm:cxn modelId="{9961A79C-4530-462E-A04B-072C2F33496A}" type="presOf" srcId="{9DB6291E-3A31-484C-AA3B-4A655C41BF7E}" destId="{95768C05-89CC-4C4F-8070-9419D1147564}" srcOrd="0" destOrd="0" presId="urn:microsoft.com/office/officeart/2005/8/layout/radial6"/>
    <dgm:cxn modelId="{3AF57BA1-334E-49E5-9778-1D3B1AAEA235}" srcId="{57CE0A8F-E19C-49FA-B1BA-B4C65B667CB1}" destId="{106610F1-3236-48CE-AFC8-837CA776369C}" srcOrd="1" destOrd="0" parTransId="{DD1ADD61-45B4-421B-8369-2FA12B0D64E1}" sibTransId="{0FBAE801-6125-49A5-8E63-C4D8FE72D6B8}"/>
    <dgm:cxn modelId="{480463D1-5ECE-43B7-8B5D-97CCE09DAB35}" srcId="{6F8B2307-330A-4549-8C89-F1EAC610EB05}" destId="{8877C7C9-018B-4D2B-898C-3BB6EFE80D92}" srcOrd="5" destOrd="0" parTransId="{6122E453-A07B-4DC9-AD8F-ADE53E3C2BDA}" sibTransId="{8E2DD43E-FD27-4BF4-BCF4-C4D556F4FC1B}"/>
    <dgm:cxn modelId="{B3E1E3E3-CF40-411A-BD97-F80350423E4A}" srcId="{57CE0A8F-E19C-49FA-B1BA-B4C65B667CB1}" destId="{8011F5CF-EF34-452C-85AC-06696BDE77A0}" srcOrd="0" destOrd="0" parTransId="{28551F65-C959-4534-94B8-756FC84A0FC3}" sibTransId="{9DB6291E-3A31-484C-AA3B-4A655C41BF7E}"/>
    <dgm:cxn modelId="{16E1AEE4-AF87-4269-9335-9852E214E8BB}" srcId="{6F8B2307-330A-4549-8C89-F1EAC610EB05}" destId="{9FC5AC66-5929-407C-8DDB-2493E8F6F0A3}" srcOrd="7" destOrd="0" parTransId="{30C251B1-C863-45C2-8D14-E208D314CDCC}" sibTransId="{EBE0C156-A874-4439-BFCB-6C0488AB9866}"/>
    <dgm:cxn modelId="{B2EA64E5-DB43-4D4C-A666-BBA021866260}" srcId="{57CE0A8F-E19C-49FA-B1BA-B4C65B667CB1}" destId="{AB7820D1-41CC-40C9-9C4D-77DF699AE9DE}" srcOrd="3" destOrd="0" parTransId="{B823F0F7-23D8-4E44-96C7-49EB118E0C24}" sibTransId="{F0FAD1A3-834F-4663-8C39-D51329B98168}"/>
    <dgm:cxn modelId="{9C3C76E5-378C-41F6-A504-6C6EF77E8930}" type="presOf" srcId="{106610F1-3236-48CE-AFC8-837CA776369C}" destId="{B4CE438A-AA98-4FB1-9FA5-B58E7828725D}" srcOrd="0" destOrd="0" presId="urn:microsoft.com/office/officeart/2005/8/layout/radial6"/>
    <dgm:cxn modelId="{8907FBE7-B83D-4F3D-B439-A16F13D5CC89}" type="presOf" srcId="{8011F5CF-EF34-452C-85AC-06696BDE77A0}" destId="{0AC0F4D3-F2A2-4D1B-953B-DADC7EFDFE45}" srcOrd="0" destOrd="0" presId="urn:microsoft.com/office/officeart/2005/8/layout/radial6"/>
    <dgm:cxn modelId="{4CDFBFF1-1AF2-4FA9-9656-7E93A5389D34}" srcId="{6F8B2307-330A-4549-8C89-F1EAC610EB05}" destId="{BDE8FB88-374D-4354-9205-A9F574E163E3}" srcOrd="4" destOrd="0" parTransId="{3A12C3A5-C973-4F9B-B454-D41CC9A86AE8}" sibTransId="{EB42FFAA-8C60-412D-B82D-25C27F0FD92F}"/>
    <dgm:cxn modelId="{7A0B7DAD-51B1-44B2-8FD6-C7DF7E622C30}" type="presParOf" srcId="{84809BF3-20E4-4E50-B300-984FBF19C161}" destId="{5656B6D9-371D-455A-AA7C-75225565E2DC}" srcOrd="0" destOrd="0" presId="urn:microsoft.com/office/officeart/2005/8/layout/radial6"/>
    <dgm:cxn modelId="{83D3695A-640D-4067-9C93-E2A36FFF5FF2}" type="presParOf" srcId="{84809BF3-20E4-4E50-B300-984FBF19C161}" destId="{0AC0F4D3-F2A2-4D1B-953B-DADC7EFDFE45}" srcOrd="1" destOrd="0" presId="urn:microsoft.com/office/officeart/2005/8/layout/radial6"/>
    <dgm:cxn modelId="{91D56E99-2286-446D-8AA1-5411F85147C2}" type="presParOf" srcId="{84809BF3-20E4-4E50-B300-984FBF19C161}" destId="{42D2435A-857E-45F8-A6B9-3986B5996D6F}" srcOrd="2" destOrd="0" presId="urn:microsoft.com/office/officeart/2005/8/layout/radial6"/>
    <dgm:cxn modelId="{D208BF5F-6E14-49AC-8B55-AE8F9820BE16}" type="presParOf" srcId="{84809BF3-20E4-4E50-B300-984FBF19C161}" destId="{95768C05-89CC-4C4F-8070-9419D1147564}" srcOrd="3" destOrd="0" presId="urn:microsoft.com/office/officeart/2005/8/layout/radial6"/>
    <dgm:cxn modelId="{4A7F4FD9-1A55-4B13-B95A-52D1AC4325C5}" type="presParOf" srcId="{84809BF3-20E4-4E50-B300-984FBF19C161}" destId="{B4CE438A-AA98-4FB1-9FA5-B58E7828725D}" srcOrd="4" destOrd="0" presId="urn:microsoft.com/office/officeart/2005/8/layout/radial6"/>
    <dgm:cxn modelId="{B9C4E956-5CF9-4806-A4AD-9D24AB743A6F}" type="presParOf" srcId="{84809BF3-20E4-4E50-B300-984FBF19C161}" destId="{AE37DE23-F5F1-4653-859C-4D5521198295}" srcOrd="5" destOrd="0" presId="urn:microsoft.com/office/officeart/2005/8/layout/radial6"/>
    <dgm:cxn modelId="{EAE09BCF-2196-496B-8325-271FAEDB459F}" type="presParOf" srcId="{84809BF3-20E4-4E50-B300-984FBF19C161}" destId="{FB56CAB5-8B7E-44C1-B561-8906E9695556}" srcOrd="6" destOrd="0" presId="urn:microsoft.com/office/officeart/2005/8/layout/radial6"/>
    <dgm:cxn modelId="{ED891A9D-D496-4CA0-A933-5A45ECBB3030}" type="presParOf" srcId="{84809BF3-20E4-4E50-B300-984FBF19C161}" destId="{4018B119-5012-4635-9462-65B91F7FA6E4}" srcOrd="7" destOrd="0" presId="urn:microsoft.com/office/officeart/2005/8/layout/radial6"/>
    <dgm:cxn modelId="{A846CF05-193A-47DA-8EDD-BFD98EDA85C1}" type="presParOf" srcId="{84809BF3-20E4-4E50-B300-984FBF19C161}" destId="{01B1041D-91EA-4C42-B6F6-ABAA10789A8E}" srcOrd="8" destOrd="0" presId="urn:microsoft.com/office/officeart/2005/8/layout/radial6"/>
    <dgm:cxn modelId="{76B7E63C-E0BC-4518-928E-E76D5C81688E}" type="presParOf" srcId="{84809BF3-20E4-4E50-B300-984FBF19C161}" destId="{94A89B85-CBAF-40DC-90E2-5A4B3FF76224}" srcOrd="9" destOrd="0" presId="urn:microsoft.com/office/officeart/2005/8/layout/radial6"/>
    <dgm:cxn modelId="{C8D73366-B5F5-4A90-AD4B-4EAAF2791693}" type="presParOf" srcId="{84809BF3-20E4-4E50-B300-984FBF19C161}" destId="{9D38D673-3FA0-435B-A021-B8AD1AD39623}" srcOrd="10" destOrd="0" presId="urn:microsoft.com/office/officeart/2005/8/layout/radial6"/>
    <dgm:cxn modelId="{9DB1024E-7D67-4E31-B2C1-454D99FFA9E4}" type="presParOf" srcId="{84809BF3-20E4-4E50-B300-984FBF19C161}" destId="{A5180EAE-A1CF-4379-BF64-DD7D744C24B9}" srcOrd="11" destOrd="0" presId="urn:microsoft.com/office/officeart/2005/8/layout/radial6"/>
    <dgm:cxn modelId="{57B1A8C9-FDEE-414A-8597-CDC66AE8832C}" type="presParOf" srcId="{84809BF3-20E4-4E50-B300-984FBF19C161}" destId="{D1D67922-7392-4BCC-87D1-B4399B5F9360}" srcOrd="12" destOrd="0" presId="urn:microsoft.com/office/officeart/2005/8/layout/radial6"/>
    <dgm:cxn modelId="{B5A210D6-3C52-41AC-94B0-B2A25A6BAB3C}" type="presParOf" srcId="{84809BF3-20E4-4E50-B300-984FBF19C161}" destId="{CDB11C8E-8E55-4901-9053-CCC336D5E9A8}" srcOrd="13" destOrd="0" presId="urn:microsoft.com/office/officeart/2005/8/layout/radial6"/>
    <dgm:cxn modelId="{7A0B5C2F-51B9-41B1-8B80-F85840A2E63F}" type="presParOf" srcId="{84809BF3-20E4-4E50-B300-984FBF19C161}" destId="{CA082865-657B-49DB-9651-77D447313B06}" srcOrd="14" destOrd="0" presId="urn:microsoft.com/office/officeart/2005/8/layout/radial6"/>
    <dgm:cxn modelId="{FE637B63-664C-4E82-A2B5-B357718DB41F}" type="presParOf" srcId="{84809BF3-20E4-4E50-B300-984FBF19C161}" destId="{2DEC3092-C292-46F6-8CF2-8916C81D19B2}"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C3092-C292-46F6-8CF2-8916C81D19B2}">
      <dsp:nvSpPr>
        <dsp:cNvPr id="0" name=""/>
        <dsp:cNvSpPr/>
      </dsp:nvSpPr>
      <dsp:spPr>
        <a:xfrm>
          <a:off x="3514704" y="613041"/>
          <a:ext cx="4092977" cy="4092977"/>
        </a:xfrm>
        <a:prstGeom prst="blockArc">
          <a:avLst>
            <a:gd name="adj1" fmla="val 11878283"/>
            <a:gd name="adj2" fmla="val 16093767"/>
            <a:gd name="adj3" fmla="val 4641"/>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D67922-7392-4BCC-87D1-B4399B5F9360}">
      <dsp:nvSpPr>
        <dsp:cNvPr id="0" name=""/>
        <dsp:cNvSpPr/>
      </dsp:nvSpPr>
      <dsp:spPr>
        <a:xfrm>
          <a:off x="3514396" y="613990"/>
          <a:ext cx="4092977" cy="4092977"/>
        </a:xfrm>
        <a:prstGeom prst="blockArc">
          <a:avLst>
            <a:gd name="adj1" fmla="val 7560000"/>
            <a:gd name="adj2" fmla="val 11880000"/>
            <a:gd name="adj3" fmla="val 4641"/>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A89B85-CBAF-40DC-90E2-5A4B3FF76224}">
      <dsp:nvSpPr>
        <dsp:cNvPr id="0" name=""/>
        <dsp:cNvSpPr/>
      </dsp:nvSpPr>
      <dsp:spPr>
        <a:xfrm>
          <a:off x="3483678" y="592112"/>
          <a:ext cx="4092977" cy="4092977"/>
        </a:xfrm>
        <a:prstGeom prst="blockArc">
          <a:avLst>
            <a:gd name="adj1" fmla="val 3304875"/>
            <a:gd name="adj2" fmla="val 7495143"/>
            <a:gd name="adj3" fmla="val 464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56CAB5-8B7E-44C1-B561-8906E9695556}">
      <dsp:nvSpPr>
        <dsp:cNvPr id="0" name=""/>
        <dsp:cNvSpPr/>
      </dsp:nvSpPr>
      <dsp:spPr>
        <a:xfrm>
          <a:off x="3452947" y="613999"/>
          <a:ext cx="4092977" cy="4092977"/>
        </a:xfrm>
        <a:prstGeom prst="blockArc">
          <a:avLst>
            <a:gd name="adj1" fmla="val 20519986"/>
            <a:gd name="adj2" fmla="val 3239992"/>
            <a:gd name="adj3" fmla="val 464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768C05-89CC-4C4F-8070-9419D1147564}">
      <dsp:nvSpPr>
        <dsp:cNvPr id="0" name=""/>
        <dsp:cNvSpPr/>
      </dsp:nvSpPr>
      <dsp:spPr>
        <a:xfrm>
          <a:off x="3452946" y="613995"/>
          <a:ext cx="4092977" cy="4092977"/>
        </a:xfrm>
        <a:prstGeom prst="blockArc">
          <a:avLst>
            <a:gd name="adj1" fmla="val 16199991"/>
            <a:gd name="adj2" fmla="val 20519992"/>
            <a:gd name="adj3" fmla="val 464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56B6D9-371D-455A-AA7C-75225565E2DC}">
      <dsp:nvSpPr>
        <dsp:cNvPr id="0" name=""/>
        <dsp:cNvSpPr/>
      </dsp:nvSpPr>
      <dsp:spPr>
        <a:xfrm>
          <a:off x="4618684" y="1718279"/>
          <a:ext cx="1884401" cy="18844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endParaRPr lang="en-US" sz="4400" kern="1200" dirty="0"/>
        </a:p>
      </dsp:txBody>
      <dsp:txXfrm>
        <a:off x="4894648" y="1994243"/>
        <a:ext cx="1332473" cy="1332473"/>
      </dsp:txXfrm>
    </dsp:sp>
    <dsp:sp modelId="{0AC0F4D3-F2A2-4D1B-953B-DADC7EFDFE45}">
      <dsp:nvSpPr>
        <dsp:cNvPr id="0" name=""/>
        <dsp:cNvSpPr/>
      </dsp:nvSpPr>
      <dsp:spPr>
        <a:xfrm>
          <a:off x="4839890" y="1942"/>
          <a:ext cx="1319081" cy="131908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Core Sciences</a:t>
          </a:r>
        </a:p>
      </dsp:txBody>
      <dsp:txXfrm>
        <a:off x="5033065" y="195117"/>
        <a:ext cx="932731" cy="932731"/>
      </dsp:txXfrm>
    </dsp:sp>
    <dsp:sp modelId="{B4CE438A-AA98-4FB1-9FA5-B58E7828725D}">
      <dsp:nvSpPr>
        <dsp:cNvPr id="0" name=""/>
        <dsp:cNvSpPr/>
      </dsp:nvSpPr>
      <dsp:spPr>
        <a:xfrm>
          <a:off x="6741057" y="1383214"/>
          <a:ext cx="1319081" cy="131908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Ecosystems</a:t>
          </a:r>
          <a:endParaRPr lang="en-US" sz="1600" kern="1200" dirty="0"/>
        </a:p>
      </dsp:txBody>
      <dsp:txXfrm>
        <a:off x="6934232" y="1576389"/>
        <a:ext cx="932731" cy="932731"/>
      </dsp:txXfrm>
    </dsp:sp>
    <dsp:sp modelId="{4018B119-5012-4635-9462-65B91F7FA6E4}">
      <dsp:nvSpPr>
        <dsp:cNvPr id="0" name=""/>
        <dsp:cNvSpPr/>
      </dsp:nvSpPr>
      <dsp:spPr>
        <a:xfrm>
          <a:off x="6014883" y="3618171"/>
          <a:ext cx="1319081" cy="131908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Energy and Minerals</a:t>
          </a:r>
        </a:p>
      </dsp:txBody>
      <dsp:txXfrm>
        <a:off x="6208058" y="3811346"/>
        <a:ext cx="932731" cy="932731"/>
      </dsp:txXfrm>
    </dsp:sp>
    <dsp:sp modelId="{9D38D673-3FA0-435B-A021-B8AD1AD39623}">
      <dsp:nvSpPr>
        <dsp:cNvPr id="0" name=""/>
        <dsp:cNvSpPr/>
      </dsp:nvSpPr>
      <dsp:spPr>
        <a:xfrm>
          <a:off x="3726361" y="3618166"/>
          <a:ext cx="1319081" cy="131908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Natural Hazards</a:t>
          </a:r>
        </a:p>
      </dsp:txBody>
      <dsp:txXfrm>
        <a:off x="3919536" y="3811341"/>
        <a:ext cx="932731" cy="932731"/>
      </dsp:txXfrm>
    </dsp:sp>
    <dsp:sp modelId="{CDB11C8E-8E55-4901-9053-CCC336D5E9A8}">
      <dsp:nvSpPr>
        <dsp:cNvPr id="0" name=""/>
        <dsp:cNvSpPr/>
      </dsp:nvSpPr>
      <dsp:spPr>
        <a:xfrm>
          <a:off x="3000181" y="1383213"/>
          <a:ext cx="1319081" cy="131908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Water Resources</a:t>
          </a:r>
        </a:p>
      </dsp:txBody>
      <dsp:txXfrm>
        <a:off x="3193356" y="1576388"/>
        <a:ext cx="932731" cy="93273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306B24-892B-4408-8539-8C012CB2FCC1}" type="datetimeFigureOut">
              <a:rPr lang="en-US" smtClean="0"/>
              <a:t>4/1/2024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3BA56E-1143-4301-9F14-8648455A9E98}" type="slidenum">
              <a:rPr lang="en-US" smtClean="0"/>
              <a:t>‹#›</a:t>
            </a:fld>
            <a:endParaRPr lang="en-US"/>
          </a:p>
        </p:txBody>
      </p:sp>
    </p:spTree>
    <p:extLst>
      <p:ext uri="{BB962C8B-B14F-4D97-AF65-F5344CB8AC3E}">
        <p14:creationId xmlns:p14="http://schemas.microsoft.com/office/powerpoint/2010/main" val="451657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Survey was carved out under the Department of the Interior in 1879 after the National Academy of Sciences noted that much of the land added to the United States in the 19</a:t>
            </a:r>
            <a:r>
              <a:rPr lang="en-US" baseline="30000" dirty="0"/>
              <a:t>th</a:t>
            </a:r>
            <a:r>
              <a:rPr lang="en-US" dirty="0"/>
              <a:t> century would need to be catalogued and inventoried. Of course we got right to work, and by 1884 we started producing topographic maps for much of the country under the direction of our first Director Clarence King, shown here on the right. </a:t>
            </a:r>
          </a:p>
          <a:p>
            <a:r>
              <a:rPr lang="en-US" dirty="0"/>
              <a:t>Now topographic surveys aren’t all that we do, among plenty of other things we also monitor the ~400 thousand miles of streams in the U.S. with about 11,000 </a:t>
            </a:r>
            <a:r>
              <a:rPr lang="en-US" dirty="0" err="1"/>
              <a:t>streamgages</a:t>
            </a:r>
            <a:r>
              <a:rPr lang="en-US" dirty="0"/>
              <a:t> as of the last time I checked. We are also the sole purely scientific agency under the Department of the Interior, meaning we aren’t responsible for any regulations of public resources. Instead we act as a neutral party available to the public, and frequently work for and with local governments and corporations to help provide unbiased, impartial answers to scientific problems they’re facing. Sort of like a publicly funded consulting agency. And because so much of the environmental field is cross-disciplinary, we have everyone from biologists to geologists to chemists to hydrologists to paleontologists vulcanologists to astronomers.</a:t>
            </a:r>
          </a:p>
        </p:txBody>
      </p:sp>
      <p:sp>
        <p:nvSpPr>
          <p:cNvPr id="4" name="Slide Number Placeholder 3"/>
          <p:cNvSpPr>
            <a:spLocks noGrp="1"/>
          </p:cNvSpPr>
          <p:nvPr>
            <p:ph type="sldNum" sz="quarter" idx="5"/>
          </p:nvPr>
        </p:nvSpPr>
        <p:spPr/>
        <p:txBody>
          <a:bodyPr/>
          <a:lstStyle/>
          <a:p>
            <a:fld id="{223BA56E-1143-4301-9F14-8648455A9E98}" type="slidenum">
              <a:rPr lang="en-US" smtClean="0"/>
              <a:t>2</a:t>
            </a:fld>
            <a:endParaRPr lang="en-US"/>
          </a:p>
        </p:txBody>
      </p:sp>
    </p:spTree>
    <p:extLst>
      <p:ext uri="{BB962C8B-B14F-4D97-AF65-F5344CB8AC3E}">
        <p14:creationId xmlns:p14="http://schemas.microsoft.com/office/powerpoint/2010/main" val="1705443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Mentored a ton of future woman geologists and paleontologists including Julia Gardner, who our state fossil is named after (collected at Calvert Cliffs, it’s a cool mollusk that you shouldn’t try to pronounce)</a:t>
            </a:r>
          </a:p>
        </p:txBody>
      </p:sp>
      <p:sp>
        <p:nvSpPr>
          <p:cNvPr id="4" name="Slide Number Placeholder 3"/>
          <p:cNvSpPr>
            <a:spLocks noGrp="1"/>
          </p:cNvSpPr>
          <p:nvPr>
            <p:ph type="sldNum" sz="quarter" idx="5"/>
          </p:nvPr>
        </p:nvSpPr>
        <p:spPr/>
        <p:txBody>
          <a:bodyPr/>
          <a:lstStyle/>
          <a:p>
            <a:fld id="{223BA56E-1143-4301-9F14-8648455A9E98}" type="slidenum">
              <a:rPr lang="en-US" smtClean="0"/>
              <a:t>3</a:t>
            </a:fld>
            <a:endParaRPr lang="en-US"/>
          </a:p>
        </p:txBody>
      </p:sp>
    </p:spTree>
    <p:extLst>
      <p:ext uri="{BB962C8B-B14F-4D97-AF65-F5344CB8AC3E}">
        <p14:creationId xmlns:p14="http://schemas.microsoft.com/office/powerpoint/2010/main" val="695698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for future Zach: https://nap.nationalacademies.org/read/13302/chapter/12#134</a:t>
            </a:r>
          </a:p>
          <a:p>
            <a:endParaRPr lang="en-US" dirty="0"/>
          </a:p>
        </p:txBody>
      </p:sp>
      <p:sp>
        <p:nvSpPr>
          <p:cNvPr id="4" name="Slide Number Placeholder 3"/>
          <p:cNvSpPr>
            <a:spLocks noGrp="1"/>
          </p:cNvSpPr>
          <p:nvPr>
            <p:ph type="sldNum" sz="quarter" idx="5"/>
          </p:nvPr>
        </p:nvSpPr>
        <p:spPr/>
        <p:txBody>
          <a:bodyPr/>
          <a:lstStyle/>
          <a:p>
            <a:fld id="{223BA56E-1143-4301-9F14-8648455A9E98}" type="slidenum">
              <a:rPr lang="en-US" smtClean="0"/>
              <a:t>4</a:t>
            </a:fld>
            <a:endParaRPr lang="en-US"/>
          </a:p>
        </p:txBody>
      </p:sp>
    </p:spTree>
    <p:extLst>
      <p:ext uri="{BB962C8B-B14F-4D97-AF65-F5344CB8AC3E}">
        <p14:creationId xmlns:p14="http://schemas.microsoft.com/office/powerpoint/2010/main" val="3575790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Shoemaker has a crater in Australia named after him, along with the Near Earth Asteroid </a:t>
            </a:r>
            <a:r>
              <a:rPr lang="en-US" dirty="0" err="1"/>
              <a:t>Rendezous</a:t>
            </a:r>
            <a:r>
              <a:rPr lang="en-US" dirty="0"/>
              <a:t> probe that landed on an asteroid in 2000, and an asteroid, and a Finnish metal song. His ashes are on the moon as well. Carolyn became a planetary astronomer officially at 51, she discovered 32 comets (a record at the time) and &gt;500 asteroids, she has a crater on Mars named after her. </a:t>
            </a:r>
            <a:r>
              <a:rPr lang="en-US" dirty="0" err="1"/>
              <a:t>Baerbel</a:t>
            </a:r>
            <a:r>
              <a:rPr lang="en-US" dirty="0"/>
              <a:t> (</a:t>
            </a:r>
            <a:r>
              <a:rPr lang="en-US" dirty="0" err="1"/>
              <a:t>berbel</a:t>
            </a:r>
            <a:r>
              <a:rPr lang="en-US" dirty="0"/>
              <a:t>) is the only person I’ve ever seen that has both a glacier and a minor planet named after themselves.</a:t>
            </a:r>
          </a:p>
        </p:txBody>
      </p:sp>
      <p:sp>
        <p:nvSpPr>
          <p:cNvPr id="4" name="Slide Number Placeholder 3"/>
          <p:cNvSpPr>
            <a:spLocks noGrp="1"/>
          </p:cNvSpPr>
          <p:nvPr>
            <p:ph type="sldNum" sz="quarter" idx="5"/>
          </p:nvPr>
        </p:nvSpPr>
        <p:spPr/>
        <p:txBody>
          <a:bodyPr/>
          <a:lstStyle/>
          <a:p>
            <a:fld id="{223BA56E-1143-4301-9F14-8648455A9E98}" type="slidenum">
              <a:rPr lang="en-US" smtClean="0"/>
              <a:t>5</a:t>
            </a:fld>
            <a:endParaRPr lang="en-US"/>
          </a:p>
        </p:txBody>
      </p:sp>
    </p:spTree>
    <p:extLst>
      <p:ext uri="{BB962C8B-B14F-4D97-AF65-F5344CB8AC3E}">
        <p14:creationId xmlns:p14="http://schemas.microsoft.com/office/powerpoint/2010/main" val="822941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Their book is Fluvial Processes in Geomorphology</a:t>
            </a:r>
          </a:p>
        </p:txBody>
      </p:sp>
      <p:sp>
        <p:nvSpPr>
          <p:cNvPr id="4" name="Slide Number Placeholder 3"/>
          <p:cNvSpPr>
            <a:spLocks noGrp="1"/>
          </p:cNvSpPr>
          <p:nvPr>
            <p:ph type="sldNum" sz="quarter" idx="5"/>
          </p:nvPr>
        </p:nvSpPr>
        <p:spPr/>
        <p:txBody>
          <a:bodyPr/>
          <a:lstStyle/>
          <a:p>
            <a:fld id="{223BA56E-1143-4301-9F14-8648455A9E98}" type="slidenum">
              <a:rPr lang="en-US" smtClean="0"/>
              <a:t>6</a:t>
            </a:fld>
            <a:endParaRPr lang="en-US"/>
          </a:p>
        </p:txBody>
      </p:sp>
    </p:spTree>
    <p:extLst>
      <p:ext uri="{BB962C8B-B14F-4D97-AF65-F5344CB8AC3E}">
        <p14:creationId xmlns:p14="http://schemas.microsoft.com/office/powerpoint/2010/main" val="253171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6BB8-E76E-BF93-A261-6C82E0309C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91311D-097B-96E7-80BB-9ABEF70781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EFE7CD-9C4B-BA53-8387-242FA93878E2}"/>
              </a:ext>
            </a:extLst>
          </p:cNvPr>
          <p:cNvSpPr>
            <a:spLocks noGrp="1"/>
          </p:cNvSpPr>
          <p:nvPr>
            <p:ph type="dt" sz="half" idx="10"/>
          </p:nvPr>
        </p:nvSpPr>
        <p:spPr/>
        <p:txBody>
          <a:bodyPr/>
          <a:lstStyle/>
          <a:p>
            <a:fld id="{E17B8E38-B906-4FF7-A3FA-99E21E5AA2A2}" type="datetimeFigureOut">
              <a:rPr lang="en-US" smtClean="0"/>
              <a:t>4/1/2024</a:t>
            </a:fld>
            <a:endParaRPr lang="en-US"/>
          </a:p>
        </p:txBody>
      </p:sp>
      <p:sp>
        <p:nvSpPr>
          <p:cNvPr id="5" name="Footer Placeholder 4">
            <a:extLst>
              <a:ext uri="{FF2B5EF4-FFF2-40B4-BE49-F238E27FC236}">
                <a16:creationId xmlns:a16="http://schemas.microsoft.com/office/drawing/2014/main" id="{0E6285D5-1CA1-B426-E66F-5D0F309C78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50EB1E-D99E-405E-FBF6-DEDFC4E901F3}"/>
              </a:ext>
            </a:extLst>
          </p:cNvPr>
          <p:cNvSpPr>
            <a:spLocks noGrp="1"/>
          </p:cNvSpPr>
          <p:nvPr>
            <p:ph type="sldNum" sz="quarter" idx="12"/>
          </p:nvPr>
        </p:nvSpPr>
        <p:spPr/>
        <p:txBody>
          <a:bodyPr/>
          <a:lstStyle/>
          <a:p>
            <a:fld id="{41B74A04-C9D7-4003-B038-33820131EBB4}" type="slidenum">
              <a:rPr lang="en-US" smtClean="0"/>
              <a:t>‹#›</a:t>
            </a:fld>
            <a:endParaRPr lang="en-US"/>
          </a:p>
        </p:txBody>
      </p:sp>
    </p:spTree>
    <p:extLst>
      <p:ext uri="{BB962C8B-B14F-4D97-AF65-F5344CB8AC3E}">
        <p14:creationId xmlns:p14="http://schemas.microsoft.com/office/powerpoint/2010/main" val="355644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C26CF-DBA8-E9E5-2D1A-33ED6DFEF5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D41E4D-9E39-8140-4C48-052154F3C9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C85AD5-13B5-E40E-2BDD-AB01F272262B}"/>
              </a:ext>
            </a:extLst>
          </p:cNvPr>
          <p:cNvSpPr>
            <a:spLocks noGrp="1"/>
          </p:cNvSpPr>
          <p:nvPr>
            <p:ph type="dt" sz="half" idx="10"/>
          </p:nvPr>
        </p:nvSpPr>
        <p:spPr/>
        <p:txBody>
          <a:bodyPr/>
          <a:lstStyle/>
          <a:p>
            <a:fld id="{E17B8E38-B906-4FF7-A3FA-99E21E5AA2A2}" type="datetimeFigureOut">
              <a:rPr lang="en-US" smtClean="0"/>
              <a:t>4/1/2024</a:t>
            </a:fld>
            <a:endParaRPr lang="en-US"/>
          </a:p>
        </p:txBody>
      </p:sp>
      <p:sp>
        <p:nvSpPr>
          <p:cNvPr id="5" name="Footer Placeholder 4">
            <a:extLst>
              <a:ext uri="{FF2B5EF4-FFF2-40B4-BE49-F238E27FC236}">
                <a16:creationId xmlns:a16="http://schemas.microsoft.com/office/drawing/2014/main" id="{696330F0-55D7-8B9D-B440-B0F506FA8D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3A09B-8BCB-E1B7-1499-FE8B8844B026}"/>
              </a:ext>
            </a:extLst>
          </p:cNvPr>
          <p:cNvSpPr>
            <a:spLocks noGrp="1"/>
          </p:cNvSpPr>
          <p:nvPr>
            <p:ph type="sldNum" sz="quarter" idx="12"/>
          </p:nvPr>
        </p:nvSpPr>
        <p:spPr/>
        <p:txBody>
          <a:bodyPr/>
          <a:lstStyle/>
          <a:p>
            <a:fld id="{41B74A04-C9D7-4003-B038-33820131EBB4}" type="slidenum">
              <a:rPr lang="en-US" smtClean="0"/>
              <a:t>‹#›</a:t>
            </a:fld>
            <a:endParaRPr lang="en-US"/>
          </a:p>
        </p:txBody>
      </p:sp>
    </p:spTree>
    <p:extLst>
      <p:ext uri="{BB962C8B-B14F-4D97-AF65-F5344CB8AC3E}">
        <p14:creationId xmlns:p14="http://schemas.microsoft.com/office/powerpoint/2010/main" val="3124171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7735F2-D94D-5B58-5282-9A0B1D8550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51B1E8-CD24-C3CC-DEB3-DFE4A5C181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B38E3-4DF2-9237-92FA-9EA7E13D1352}"/>
              </a:ext>
            </a:extLst>
          </p:cNvPr>
          <p:cNvSpPr>
            <a:spLocks noGrp="1"/>
          </p:cNvSpPr>
          <p:nvPr>
            <p:ph type="dt" sz="half" idx="10"/>
          </p:nvPr>
        </p:nvSpPr>
        <p:spPr/>
        <p:txBody>
          <a:bodyPr/>
          <a:lstStyle/>
          <a:p>
            <a:fld id="{E17B8E38-B906-4FF7-A3FA-99E21E5AA2A2}" type="datetimeFigureOut">
              <a:rPr lang="en-US" smtClean="0"/>
              <a:t>4/1/2024</a:t>
            </a:fld>
            <a:endParaRPr lang="en-US"/>
          </a:p>
        </p:txBody>
      </p:sp>
      <p:sp>
        <p:nvSpPr>
          <p:cNvPr id="5" name="Footer Placeholder 4">
            <a:extLst>
              <a:ext uri="{FF2B5EF4-FFF2-40B4-BE49-F238E27FC236}">
                <a16:creationId xmlns:a16="http://schemas.microsoft.com/office/drawing/2014/main" id="{D0C3DB9B-CF91-DD24-97DC-13CCE61100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168925-AEB3-315B-F063-8BD871B7AB8B}"/>
              </a:ext>
            </a:extLst>
          </p:cNvPr>
          <p:cNvSpPr>
            <a:spLocks noGrp="1"/>
          </p:cNvSpPr>
          <p:nvPr>
            <p:ph type="sldNum" sz="quarter" idx="12"/>
          </p:nvPr>
        </p:nvSpPr>
        <p:spPr/>
        <p:txBody>
          <a:bodyPr/>
          <a:lstStyle/>
          <a:p>
            <a:fld id="{41B74A04-C9D7-4003-B038-33820131EBB4}" type="slidenum">
              <a:rPr lang="en-US" smtClean="0"/>
              <a:t>‹#›</a:t>
            </a:fld>
            <a:endParaRPr lang="en-US"/>
          </a:p>
        </p:txBody>
      </p:sp>
    </p:spTree>
    <p:extLst>
      <p:ext uri="{BB962C8B-B14F-4D97-AF65-F5344CB8AC3E}">
        <p14:creationId xmlns:p14="http://schemas.microsoft.com/office/powerpoint/2010/main" val="3848767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D8959-5A62-D62D-B4B9-ECFF5EECB5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F5BD04-B2D1-570D-C531-5FC6F50F9C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E8D552-898A-330A-C3E0-70229EBF7CB3}"/>
              </a:ext>
            </a:extLst>
          </p:cNvPr>
          <p:cNvSpPr>
            <a:spLocks noGrp="1"/>
          </p:cNvSpPr>
          <p:nvPr>
            <p:ph type="dt" sz="half" idx="10"/>
          </p:nvPr>
        </p:nvSpPr>
        <p:spPr/>
        <p:txBody>
          <a:bodyPr/>
          <a:lstStyle/>
          <a:p>
            <a:fld id="{E17B8E38-B906-4FF7-A3FA-99E21E5AA2A2}" type="datetimeFigureOut">
              <a:rPr lang="en-US" smtClean="0"/>
              <a:t>4/1/2024</a:t>
            </a:fld>
            <a:endParaRPr lang="en-US"/>
          </a:p>
        </p:txBody>
      </p:sp>
      <p:sp>
        <p:nvSpPr>
          <p:cNvPr id="5" name="Footer Placeholder 4">
            <a:extLst>
              <a:ext uri="{FF2B5EF4-FFF2-40B4-BE49-F238E27FC236}">
                <a16:creationId xmlns:a16="http://schemas.microsoft.com/office/drawing/2014/main" id="{DE3A4D2D-BF85-A860-3BE7-08581EB0C2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EDF889-4219-CD35-8D49-3DF105F1CEB2}"/>
              </a:ext>
            </a:extLst>
          </p:cNvPr>
          <p:cNvSpPr>
            <a:spLocks noGrp="1"/>
          </p:cNvSpPr>
          <p:nvPr>
            <p:ph type="sldNum" sz="quarter" idx="12"/>
          </p:nvPr>
        </p:nvSpPr>
        <p:spPr/>
        <p:txBody>
          <a:bodyPr/>
          <a:lstStyle/>
          <a:p>
            <a:fld id="{41B74A04-C9D7-4003-B038-33820131EBB4}" type="slidenum">
              <a:rPr lang="en-US" smtClean="0"/>
              <a:t>‹#›</a:t>
            </a:fld>
            <a:endParaRPr lang="en-US"/>
          </a:p>
        </p:txBody>
      </p:sp>
    </p:spTree>
    <p:extLst>
      <p:ext uri="{BB962C8B-B14F-4D97-AF65-F5344CB8AC3E}">
        <p14:creationId xmlns:p14="http://schemas.microsoft.com/office/powerpoint/2010/main" val="3160974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A7550-C817-65CC-3030-F637885D80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55774A-E4B0-958E-4A35-112D0C4887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54DC79-D01E-637E-219A-F90C2C9A3879}"/>
              </a:ext>
            </a:extLst>
          </p:cNvPr>
          <p:cNvSpPr>
            <a:spLocks noGrp="1"/>
          </p:cNvSpPr>
          <p:nvPr>
            <p:ph type="dt" sz="half" idx="10"/>
          </p:nvPr>
        </p:nvSpPr>
        <p:spPr/>
        <p:txBody>
          <a:bodyPr/>
          <a:lstStyle/>
          <a:p>
            <a:fld id="{E17B8E38-B906-4FF7-A3FA-99E21E5AA2A2}" type="datetimeFigureOut">
              <a:rPr lang="en-US" smtClean="0"/>
              <a:t>4/1/2024</a:t>
            </a:fld>
            <a:endParaRPr lang="en-US"/>
          </a:p>
        </p:txBody>
      </p:sp>
      <p:sp>
        <p:nvSpPr>
          <p:cNvPr id="5" name="Footer Placeholder 4">
            <a:extLst>
              <a:ext uri="{FF2B5EF4-FFF2-40B4-BE49-F238E27FC236}">
                <a16:creationId xmlns:a16="http://schemas.microsoft.com/office/drawing/2014/main" id="{19395E3D-377A-647A-FF32-97C1E8CD4E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9EE930-134A-41FB-9884-73C5D987125D}"/>
              </a:ext>
            </a:extLst>
          </p:cNvPr>
          <p:cNvSpPr>
            <a:spLocks noGrp="1"/>
          </p:cNvSpPr>
          <p:nvPr>
            <p:ph type="sldNum" sz="quarter" idx="12"/>
          </p:nvPr>
        </p:nvSpPr>
        <p:spPr/>
        <p:txBody>
          <a:bodyPr/>
          <a:lstStyle/>
          <a:p>
            <a:fld id="{41B74A04-C9D7-4003-B038-33820131EBB4}" type="slidenum">
              <a:rPr lang="en-US" smtClean="0"/>
              <a:t>‹#›</a:t>
            </a:fld>
            <a:endParaRPr lang="en-US"/>
          </a:p>
        </p:txBody>
      </p:sp>
    </p:spTree>
    <p:extLst>
      <p:ext uri="{BB962C8B-B14F-4D97-AF65-F5344CB8AC3E}">
        <p14:creationId xmlns:p14="http://schemas.microsoft.com/office/powerpoint/2010/main" val="3424469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9D6C2-2345-28F3-1865-A57DEF9211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4AD9E3-460C-91DE-143A-C6ACDA60D0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59E0C4-BA42-AD3A-4C08-825D2A33E7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133C38-0D40-CE02-2699-2E710E895D98}"/>
              </a:ext>
            </a:extLst>
          </p:cNvPr>
          <p:cNvSpPr>
            <a:spLocks noGrp="1"/>
          </p:cNvSpPr>
          <p:nvPr>
            <p:ph type="dt" sz="half" idx="10"/>
          </p:nvPr>
        </p:nvSpPr>
        <p:spPr/>
        <p:txBody>
          <a:bodyPr/>
          <a:lstStyle/>
          <a:p>
            <a:fld id="{E17B8E38-B906-4FF7-A3FA-99E21E5AA2A2}" type="datetimeFigureOut">
              <a:rPr lang="en-US" smtClean="0"/>
              <a:t>4/1/2024</a:t>
            </a:fld>
            <a:endParaRPr lang="en-US"/>
          </a:p>
        </p:txBody>
      </p:sp>
      <p:sp>
        <p:nvSpPr>
          <p:cNvPr id="6" name="Footer Placeholder 5">
            <a:extLst>
              <a:ext uri="{FF2B5EF4-FFF2-40B4-BE49-F238E27FC236}">
                <a16:creationId xmlns:a16="http://schemas.microsoft.com/office/drawing/2014/main" id="{665331B6-31D5-CEC3-F7C3-0C2C208EA6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9E198C-FF2D-9D83-3003-BB876AD8EA0F}"/>
              </a:ext>
            </a:extLst>
          </p:cNvPr>
          <p:cNvSpPr>
            <a:spLocks noGrp="1"/>
          </p:cNvSpPr>
          <p:nvPr>
            <p:ph type="sldNum" sz="quarter" idx="12"/>
          </p:nvPr>
        </p:nvSpPr>
        <p:spPr/>
        <p:txBody>
          <a:bodyPr/>
          <a:lstStyle/>
          <a:p>
            <a:fld id="{41B74A04-C9D7-4003-B038-33820131EBB4}" type="slidenum">
              <a:rPr lang="en-US" smtClean="0"/>
              <a:t>‹#›</a:t>
            </a:fld>
            <a:endParaRPr lang="en-US"/>
          </a:p>
        </p:txBody>
      </p:sp>
    </p:spTree>
    <p:extLst>
      <p:ext uri="{BB962C8B-B14F-4D97-AF65-F5344CB8AC3E}">
        <p14:creationId xmlns:p14="http://schemas.microsoft.com/office/powerpoint/2010/main" val="3428648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0E948-B1C4-9B76-9CDD-2197E97753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E6B775-F2BE-3BAF-E69A-606F14459E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C0957D-7E1C-0F28-B442-28116ED30F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3B0393-34C6-02CA-19BE-7D43D9A599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1249A1-3BB3-1481-3FD1-5DE74BCDD9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69C12F-C804-4E73-D177-83AE6EB87013}"/>
              </a:ext>
            </a:extLst>
          </p:cNvPr>
          <p:cNvSpPr>
            <a:spLocks noGrp="1"/>
          </p:cNvSpPr>
          <p:nvPr>
            <p:ph type="dt" sz="half" idx="10"/>
          </p:nvPr>
        </p:nvSpPr>
        <p:spPr/>
        <p:txBody>
          <a:bodyPr/>
          <a:lstStyle/>
          <a:p>
            <a:fld id="{E17B8E38-B906-4FF7-A3FA-99E21E5AA2A2}" type="datetimeFigureOut">
              <a:rPr lang="en-US" smtClean="0"/>
              <a:t>4/1/2024</a:t>
            </a:fld>
            <a:endParaRPr lang="en-US"/>
          </a:p>
        </p:txBody>
      </p:sp>
      <p:sp>
        <p:nvSpPr>
          <p:cNvPr id="8" name="Footer Placeholder 7">
            <a:extLst>
              <a:ext uri="{FF2B5EF4-FFF2-40B4-BE49-F238E27FC236}">
                <a16:creationId xmlns:a16="http://schemas.microsoft.com/office/drawing/2014/main" id="{D6BF136A-88C5-27A9-E314-A73A38CEAE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7FA54C-E52A-C7FE-BF0A-15C2BFB2D130}"/>
              </a:ext>
            </a:extLst>
          </p:cNvPr>
          <p:cNvSpPr>
            <a:spLocks noGrp="1"/>
          </p:cNvSpPr>
          <p:nvPr>
            <p:ph type="sldNum" sz="quarter" idx="12"/>
          </p:nvPr>
        </p:nvSpPr>
        <p:spPr/>
        <p:txBody>
          <a:bodyPr/>
          <a:lstStyle/>
          <a:p>
            <a:fld id="{41B74A04-C9D7-4003-B038-33820131EBB4}" type="slidenum">
              <a:rPr lang="en-US" smtClean="0"/>
              <a:t>‹#›</a:t>
            </a:fld>
            <a:endParaRPr lang="en-US"/>
          </a:p>
        </p:txBody>
      </p:sp>
    </p:spTree>
    <p:extLst>
      <p:ext uri="{BB962C8B-B14F-4D97-AF65-F5344CB8AC3E}">
        <p14:creationId xmlns:p14="http://schemas.microsoft.com/office/powerpoint/2010/main" val="3319711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993D3-D831-E14D-EE0B-D40B034C35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E05147-C239-A16A-8964-6F231CDA9B04}"/>
              </a:ext>
            </a:extLst>
          </p:cNvPr>
          <p:cNvSpPr>
            <a:spLocks noGrp="1"/>
          </p:cNvSpPr>
          <p:nvPr>
            <p:ph type="dt" sz="half" idx="10"/>
          </p:nvPr>
        </p:nvSpPr>
        <p:spPr/>
        <p:txBody>
          <a:bodyPr/>
          <a:lstStyle/>
          <a:p>
            <a:fld id="{E17B8E38-B906-4FF7-A3FA-99E21E5AA2A2}" type="datetimeFigureOut">
              <a:rPr lang="en-US" smtClean="0"/>
              <a:t>4/1/2024</a:t>
            </a:fld>
            <a:endParaRPr lang="en-US"/>
          </a:p>
        </p:txBody>
      </p:sp>
      <p:sp>
        <p:nvSpPr>
          <p:cNvPr id="4" name="Footer Placeholder 3">
            <a:extLst>
              <a:ext uri="{FF2B5EF4-FFF2-40B4-BE49-F238E27FC236}">
                <a16:creationId xmlns:a16="http://schemas.microsoft.com/office/drawing/2014/main" id="{57FC4426-84F1-5FE6-22C6-949C7741C1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A981F7-4B47-9579-E1E9-30E96603D6C8}"/>
              </a:ext>
            </a:extLst>
          </p:cNvPr>
          <p:cNvSpPr>
            <a:spLocks noGrp="1"/>
          </p:cNvSpPr>
          <p:nvPr>
            <p:ph type="sldNum" sz="quarter" idx="12"/>
          </p:nvPr>
        </p:nvSpPr>
        <p:spPr/>
        <p:txBody>
          <a:bodyPr/>
          <a:lstStyle/>
          <a:p>
            <a:fld id="{41B74A04-C9D7-4003-B038-33820131EBB4}" type="slidenum">
              <a:rPr lang="en-US" smtClean="0"/>
              <a:t>‹#›</a:t>
            </a:fld>
            <a:endParaRPr lang="en-US"/>
          </a:p>
        </p:txBody>
      </p:sp>
    </p:spTree>
    <p:extLst>
      <p:ext uri="{BB962C8B-B14F-4D97-AF65-F5344CB8AC3E}">
        <p14:creationId xmlns:p14="http://schemas.microsoft.com/office/powerpoint/2010/main" val="540779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31D640-2C98-557F-44EE-13193E8B5944}"/>
              </a:ext>
            </a:extLst>
          </p:cNvPr>
          <p:cNvSpPr>
            <a:spLocks noGrp="1"/>
          </p:cNvSpPr>
          <p:nvPr>
            <p:ph type="dt" sz="half" idx="10"/>
          </p:nvPr>
        </p:nvSpPr>
        <p:spPr/>
        <p:txBody>
          <a:bodyPr/>
          <a:lstStyle/>
          <a:p>
            <a:fld id="{E17B8E38-B906-4FF7-A3FA-99E21E5AA2A2}" type="datetimeFigureOut">
              <a:rPr lang="en-US" smtClean="0"/>
              <a:t>4/1/2024</a:t>
            </a:fld>
            <a:endParaRPr lang="en-US"/>
          </a:p>
        </p:txBody>
      </p:sp>
      <p:sp>
        <p:nvSpPr>
          <p:cNvPr id="3" name="Footer Placeholder 2">
            <a:extLst>
              <a:ext uri="{FF2B5EF4-FFF2-40B4-BE49-F238E27FC236}">
                <a16:creationId xmlns:a16="http://schemas.microsoft.com/office/drawing/2014/main" id="{56BE3E83-5B39-F00A-4A27-51AC55A7B6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2AB745-9A91-581A-30F1-0AC677DF7FF5}"/>
              </a:ext>
            </a:extLst>
          </p:cNvPr>
          <p:cNvSpPr>
            <a:spLocks noGrp="1"/>
          </p:cNvSpPr>
          <p:nvPr>
            <p:ph type="sldNum" sz="quarter" idx="12"/>
          </p:nvPr>
        </p:nvSpPr>
        <p:spPr/>
        <p:txBody>
          <a:bodyPr/>
          <a:lstStyle/>
          <a:p>
            <a:fld id="{41B74A04-C9D7-4003-B038-33820131EBB4}" type="slidenum">
              <a:rPr lang="en-US" smtClean="0"/>
              <a:t>‹#›</a:t>
            </a:fld>
            <a:endParaRPr lang="en-US"/>
          </a:p>
        </p:txBody>
      </p:sp>
    </p:spTree>
    <p:extLst>
      <p:ext uri="{BB962C8B-B14F-4D97-AF65-F5344CB8AC3E}">
        <p14:creationId xmlns:p14="http://schemas.microsoft.com/office/powerpoint/2010/main" val="3196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91A0F-5C77-31EC-CAFC-CB7836E94F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FB78F8-47CE-096C-2F3F-C92AAAF8EF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0CBAFF-FD3F-A284-6BC1-9571060E63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AC7B46-DD90-8C84-3638-7AE3D51F89ED}"/>
              </a:ext>
            </a:extLst>
          </p:cNvPr>
          <p:cNvSpPr>
            <a:spLocks noGrp="1"/>
          </p:cNvSpPr>
          <p:nvPr>
            <p:ph type="dt" sz="half" idx="10"/>
          </p:nvPr>
        </p:nvSpPr>
        <p:spPr/>
        <p:txBody>
          <a:bodyPr/>
          <a:lstStyle/>
          <a:p>
            <a:fld id="{E17B8E38-B906-4FF7-A3FA-99E21E5AA2A2}" type="datetimeFigureOut">
              <a:rPr lang="en-US" smtClean="0"/>
              <a:t>4/1/2024</a:t>
            </a:fld>
            <a:endParaRPr lang="en-US"/>
          </a:p>
        </p:txBody>
      </p:sp>
      <p:sp>
        <p:nvSpPr>
          <p:cNvPr id="6" name="Footer Placeholder 5">
            <a:extLst>
              <a:ext uri="{FF2B5EF4-FFF2-40B4-BE49-F238E27FC236}">
                <a16:creationId xmlns:a16="http://schemas.microsoft.com/office/drawing/2014/main" id="{57D8A212-2759-F49F-93BD-2E4B9E8EEB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6E5B78-BA10-BDFA-A926-1C29E4DB0AA0}"/>
              </a:ext>
            </a:extLst>
          </p:cNvPr>
          <p:cNvSpPr>
            <a:spLocks noGrp="1"/>
          </p:cNvSpPr>
          <p:nvPr>
            <p:ph type="sldNum" sz="quarter" idx="12"/>
          </p:nvPr>
        </p:nvSpPr>
        <p:spPr/>
        <p:txBody>
          <a:bodyPr/>
          <a:lstStyle/>
          <a:p>
            <a:fld id="{41B74A04-C9D7-4003-B038-33820131EBB4}" type="slidenum">
              <a:rPr lang="en-US" smtClean="0"/>
              <a:t>‹#›</a:t>
            </a:fld>
            <a:endParaRPr lang="en-US"/>
          </a:p>
        </p:txBody>
      </p:sp>
    </p:spTree>
    <p:extLst>
      <p:ext uri="{BB962C8B-B14F-4D97-AF65-F5344CB8AC3E}">
        <p14:creationId xmlns:p14="http://schemas.microsoft.com/office/powerpoint/2010/main" val="1249065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D681B-53F9-37C9-5A72-BF5F0644A5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B9BAEF-E880-C0E5-7C81-3054144DB7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18752A-9DD6-7D1B-B725-D30EE76D71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7490B2-F4EA-DA43-F10E-03C754A82F9F}"/>
              </a:ext>
            </a:extLst>
          </p:cNvPr>
          <p:cNvSpPr>
            <a:spLocks noGrp="1"/>
          </p:cNvSpPr>
          <p:nvPr>
            <p:ph type="dt" sz="half" idx="10"/>
          </p:nvPr>
        </p:nvSpPr>
        <p:spPr/>
        <p:txBody>
          <a:bodyPr/>
          <a:lstStyle/>
          <a:p>
            <a:fld id="{E17B8E38-B906-4FF7-A3FA-99E21E5AA2A2}" type="datetimeFigureOut">
              <a:rPr lang="en-US" smtClean="0"/>
              <a:t>4/1/2024</a:t>
            </a:fld>
            <a:endParaRPr lang="en-US"/>
          </a:p>
        </p:txBody>
      </p:sp>
      <p:sp>
        <p:nvSpPr>
          <p:cNvPr id="6" name="Footer Placeholder 5">
            <a:extLst>
              <a:ext uri="{FF2B5EF4-FFF2-40B4-BE49-F238E27FC236}">
                <a16:creationId xmlns:a16="http://schemas.microsoft.com/office/drawing/2014/main" id="{083F057F-2E9B-D251-4EEB-E829FD0371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678495-DFDE-C3A8-3CDB-EFDFE22F62B4}"/>
              </a:ext>
            </a:extLst>
          </p:cNvPr>
          <p:cNvSpPr>
            <a:spLocks noGrp="1"/>
          </p:cNvSpPr>
          <p:nvPr>
            <p:ph type="sldNum" sz="quarter" idx="12"/>
          </p:nvPr>
        </p:nvSpPr>
        <p:spPr/>
        <p:txBody>
          <a:bodyPr/>
          <a:lstStyle/>
          <a:p>
            <a:fld id="{41B74A04-C9D7-4003-B038-33820131EBB4}" type="slidenum">
              <a:rPr lang="en-US" smtClean="0"/>
              <a:t>‹#›</a:t>
            </a:fld>
            <a:endParaRPr lang="en-US"/>
          </a:p>
        </p:txBody>
      </p:sp>
    </p:spTree>
    <p:extLst>
      <p:ext uri="{BB962C8B-B14F-4D97-AF65-F5344CB8AC3E}">
        <p14:creationId xmlns:p14="http://schemas.microsoft.com/office/powerpoint/2010/main" val="3675089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758192-E9EF-AEE7-8EEB-5DF4808735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81BE95-D237-E3A8-F928-77AF891800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C903B5-AF09-B58E-2CD7-C569C6BF4B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B8E38-B906-4FF7-A3FA-99E21E5AA2A2}" type="datetimeFigureOut">
              <a:rPr lang="en-US" smtClean="0"/>
              <a:t>4/1/2024</a:t>
            </a:fld>
            <a:endParaRPr lang="en-US"/>
          </a:p>
        </p:txBody>
      </p:sp>
      <p:sp>
        <p:nvSpPr>
          <p:cNvPr id="5" name="Footer Placeholder 4">
            <a:extLst>
              <a:ext uri="{FF2B5EF4-FFF2-40B4-BE49-F238E27FC236}">
                <a16:creationId xmlns:a16="http://schemas.microsoft.com/office/drawing/2014/main" id="{F4E3BB7C-583B-2A4C-BCA8-847471A63D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5BC2AD-CD93-8049-816F-4E44109AF2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74A04-C9D7-4003-B038-33820131EBB4}" type="slidenum">
              <a:rPr lang="en-US" smtClean="0"/>
              <a:t>‹#›</a:t>
            </a:fld>
            <a:endParaRPr lang="en-US"/>
          </a:p>
        </p:txBody>
      </p:sp>
    </p:spTree>
    <p:extLst>
      <p:ext uri="{BB962C8B-B14F-4D97-AF65-F5344CB8AC3E}">
        <p14:creationId xmlns:p14="http://schemas.microsoft.com/office/powerpoint/2010/main" val="2896851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microsoft.com/office/2007/relationships/hdphoto" Target="../media/hdphoto1.wdp"/><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6"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microsoft.com/office/2007/relationships/hdphoto" Target="../media/hdphoto1.wdp"/><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hyperlink" Target="https://www.loc.gov/rr/print/coll/western_survey/list7.html" TargetMode="External"/><Relationship Id="rId3" Type="http://schemas.openxmlformats.org/officeDocument/2006/relationships/image" Target="../media/image4.jpeg"/><Relationship Id="rId7" Type="http://schemas.openxmlformats.org/officeDocument/2006/relationships/hyperlink" Target="https://pubs.usgs.gov/circ/c1050/fig09.jp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https://www.usgs.gov/media/videos/biography-florence-bas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eros.usgs.gov/media-gallery/image-of-the-week/expansion-of-the-suez-canal-egypt"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usgs.gov/media/images/dr-baerbel-lucchitta-during-apollo-days" TargetMode="External"/><Relationship Id="rId3" Type="http://schemas.openxmlformats.org/officeDocument/2006/relationships/image" Target="../media/image8.jpeg"/><Relationship Id="rId7" Type="http://schemas.openxmlformats.org/officeDocument/2006/relationships/hyperlink" Target="https://astrogeology.usgs.gov/About/People/GeneShoemake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5" name="Rectangle 1064">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id="{E534C58F-5CDE-7764-CC15-8EFF1DAA23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7600"/>
          <a:stretch/>
        </p:blipFill>
        <p:spPr bwMode="auto">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DCC657D-5774-4904-6F4C-849D1810940F}"/>
              </a:ext>
            </a:extLst>
          </p:cNvPr>
          <p:cNvSpPr>
            <a:spLocks noGrp="1"/>
          </p:cNvSpPr>
          <p:nvPr>
            <p:ph type="ctrTitle"/>
          </p:nvPr>
        </p:nvSpPr>
        <p:spPr>
          <a:xfrm>
            <a:off x="6343650" y="3962400"/>
            <a:ext cx="5505814" cy="1690409"/>
          </a:xfrm>
        </p:spPr>
        <p:txBody>
          <a:bodyPr anchor="ctr">
            <a:normAutofit/>
          </a:bodyPr>
          <a:lstStyle/>
          <a:p>
            <a:pPr algn="l"/>
            <a:r>
              <a:rPr lang="en-US" sz="4800" dirty="0"/>
              <a:t>US Geological Survey</a:t>
            </a:r>
            <a:endParaRPr lang="en-US" sz="4800" dirty="0">
              <a:solidFill>
                <a:schemeClr val="tx1">
                  <a:lumMod val="75000"/>
                  <a:lumOff val="25000"/>
                </a:schemeClr>
              </a:solidFill>
            </a:endParaRPr>
          </a:p>
        </p:txBody>
      </p:sp>
      <p:sp>
        <p:nvSpPr>
          <p:cNvPr id="6" name="Subtitle 5">
            <a:extLst>
              <a:ext uri="{FF2B5EF4-FFF2-40B4-BE49-F238E27FC236}">
                <a16:creationId xmlns:a16="http://schemas.microsoft.com/office/drawing/2014/main" id="{9D07027D-34F6-64E5-8EC3-755D35550F72}"/>
              </a:ext>
            </a:extLst>
          </p:cNvPr>
          <p:cNvSpPr>
            <a:spLocks noGrp="1"/>
          </p:cNvSpPr>
          <p:nvPr>
            <p:ph type="subTitle" idx="1"/>
          </p:nvPr>
        </p:nvSpPr>
        <p:spPr>
          <a:xfrm>
            <a:off x="6340598" y="5091171"/>
            <a:ext cx="5395975" cy="646785"/>
          </a:xfrm>
        </p:spPr>
        <p:txBody>
          <a:bodyPr>
            <a:normAutofit/>
          </a:bodyPr>
          <a:lstStyle/>
          <a:p>
            <a:pPr algn="l"/>
            <a:r>
              <a:rPr lang="en-US" dirty="0">
                <a:solidFill>
                  <a:schemeClr val="tx1">
                    <a:lumMod val="75000"/>
                    <a:lumOff val="25000"/>
                  </a:schemeClr>
                </a:solidFill>
              </a:rPr>
              <a:t>MD-DC-DE Water Science Center</a:t>
            </a:r>
            <a:endParaRPr lang="en-US" dirty="0"/>
          </a:p>
        </p:txBody>
      </p:sp>
      <p:pic>
        <p:nvPicPr>
          <p:cNvPr id="1026" name="Picture 2">
            <a:extLst>
              <a:ext uri="{FF2B5EF4-FFF2-40B4-BE49-F238E27FC236}">
                <a16:creationId xmlns:a16="http://schemas.microsoft.com/office/drawing/2014/main" id="{58B0F598-F839-AB9F-6CE6-3166984598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3" r="10932" b="-2"/>
          <a:stretch/>
        </p:blipFill>
        <p:spPr bwMode="auto">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extLst>
            <a:ext uri="{909E8E84-426E-40DD-AFC4-6F175D3DCCD1}">
              <a14:hiddenFill xmlns:a14="http://schemas.microsoft.com/office/drawing/2010/main">
                <a:solidFill>
                  <a:srgbClr val="FFFFFF"/>
                </a:solidFill>
              </a14:hiddenFill>
            </a:ext>
          </a:extLst>
        </p:spPr>
      </p:pic>
      <p:pic>
        <p:nvPicPr>
          <p:cNvPr id="8" name="Picture 2" descr="Image result for usgs">
            <a:extLst>
              <a:ext uri="{FF2B5EF4-FFF2-40B4-BE49-F238E27FC236}">
                <a16:creationId xmlns:a16="http://schemas.microsoft.com/office/drawing/2014/main" id="{6D9BABA3-C8C9-BE01-61E3-C60D59E3608E}"/>
              </a:ext>
            </a:extLst>
          </p:cNvPr>
          <p:cNvPicPr>
            <a:picLocks noChangeAspect="1" noChangeArrowheads="1"/>
          </p:cNvPicPr>
          <p:nvPr/>
        </p:nvPicPr>
        <p:blipFill>
          <a:blip r:embed="rId4" cstate="print">
            <a:duotone>
              <a:schemeClr val="accent6">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10746378" y="6290455"/>
            <a:ext cx="1432450" cy="528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523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B99E4D29-5F08-447A-A2A3-AB222BB49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72F836D-FD36-D82F-7039-153145DBED41}"/>
              </a:ext>
            </a:extLst>
          </p:cNvPr>
          <p:cNvPicPr>
            <a:picLocks noChangeAspect="1"/>
          </p:cNvPicPr>
          <p:nvPr/>
        </p:nvPicPr>
        <p:blipFill rotWithShape="1">
          <a:blip r:embed="rId2"/>
          <a:srcRect l="812" r="11618" b="-1"/>
          <a:stretch/>
        </p:blipFill>
        <p:spPr>
          <a:xfrm>
            <a:off x="0" y="171715"/>
            <a:ext cx="8003470" cy="3724422"/>
          </a:xfrm>
          <a:prstGeom prst="rect">
            <a:avLst/>
          </a:prstGeom>
        </p:spPr>
      </p:pic>
      <p:pic>
        <p:nvPicPr>
          <p:cNvPr id="30" name="Picture 29">
            <a:extLst>
              <a:ext uri="{FF2B5EF4-FFF2-40B4-BE49-F238E27FC236}">
                <a16:creationId xmlns:a16="http://schemas.microsoft.com/office/drawing/2014/main" id="{A6C5014D-526C-6456-F01C-33E01E0B5525}"/>
              </a:ext>
            </a:extLst>
          </p:cNvPr>
          <p:cNvPicPr>
            <a:picLocks noChangeAspect="1"/>
          </p:cNvPicPr>
          <p:nvPr/>
        </p:nvPicPr>
        <p:blipFill rotWithShape="1">
          <a:blip r:embed="rId3"/>
          <a:srcRect l="268" t="-1" r="-403" b="-1"/>
          <a:stretch/>
        </p:blipFill>
        <p:spPr>
          <a:xfrm rot="395691">
            <a:off x="5062695" y="59293"/>
            <a:ext cx="5542156" cy="17434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B0C64640-21DC-A0C9-B6FE-39F2F0FCC349}"/>
              </a:ext>
            </a:extLst>
          </p:cNvPr>
          <p:cNvPicPr>
            <a:picLocks noChangeAspect="1"/>
          </p:cNvPicPr>
          <p:nvPr/>
        </p:nvPicPr>
        <p:blipFill rotWithShape="1">
          <a:blip r:embed="rId4"/>
          <a:srcRect l="-682" t="1" r="-907" b="3"/>
          <a:stretch/>
        </p:blipFill>
        <p:spPr>
          <a:xfrm>
            <a:off x="8374770" y="4962011"/>
            <a:ext cx="3814182" cy="1895988"/>
          </a:xfrm>
          <a:prstGeom prst="rect">
            <a:avLst/>
          </a:prstGeom>
        </p:spPr>
      </p:pic>
      <p:pic>
        <p:nvPicPr>
          <p:cNvPr id="13" name="Picture 12">
            <a:extLst>
              <a:ext uri="{FF2B5EF4-FFF2-40B4-BE49-F238E27FC236}">
                <a16:creationId xmlns:a16="http://schemas.microsoft.com/office/drawing/2014/main" id="{4EF255A9-E732-A63D-139E-AAF692C8EBE5}"/>
              </a:ext>
            </a:extLst>
          </p:cNvPr>
          <p:cNvPicPr>
            <a:picLocks noChangeAspect="1"/>
          </p:cNvPicPr>
          <p:nvPr/>
        </p:nvPicPr>
        <p:blipFill rotWithShape="1">
          <a:blip r:embed="rId5"/>
          <a:srcRect l="913" r="15285"/>
          <a:stretch/>
        </p:blipFill>
        <p:spPr>
          <a:xfrm>
            <a:off x="8003470" y="2210701"/>
            <a:ext cx="4188530" cy="2436595"/>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E22F0668-8840-F9B4-59CB-4D61147C6DF2}"/>
              </a:ext>
            </a:extLst>
          </p:cNvPr>
          <p:cNvPicPr>
            <a:picLocks noChangeAspect="1"/>
          </p:cNvPicPr>
          <p:nvPr/>
        </p:nvPicPr>
        <p:blipFill rotWithShape="1">
          <a:blip r:embed="rId6"/>
          <a:srcRect l="967" r="1227" b="2"/>
          <a:stretch/>
        </p:blipFill>
        <p:spPr>
          <a:xfrm>
            <a:off x="0" y="4797448"/>
            <a:ext cx="5183591" cy="2146409"/>
          </a:xfrm>
          <a:prstGeom prst="rect">
            <a:avLst/>
          </a:prstGeom>
        </p:spPr>
      </p:pic>
      <p:pic>
        <p:nvPicPr>
          <p:cNvPr id="11" name="Picture 10">
            <a:extLst>
              <a:ext uri="{FF2B5EF4-FFF2-40B4-BE49-F238E27FC236}">
                <a16:creationId xmlns:a16="http://schemas.microsoft.com/office/drawing/2014/main" id="{F029BEAC-8A1F-0225-DB0C-B076E094FA2F}"/>
              </a:ext>
            </a:extLst>
          </p:cNvPr>
          <p:cNvPicPr>
            <a:picLocks noChangeAspect="1"/>
          </p:cNvPicPr>
          <p:nvPr/>
        </p:nvPicPr>
        <p:blipFill rotWithShape="1">
          <a:blip r:embed="rId7"/>
          <a:srcRect l="-678" r="60" b="-2"/>
          <a:stretch/>
        </p:blipFill>
        <p:spPr>
          <a:xfrm rot="862414">
            <a:off x="2567765" y="4193667"/>
            <a:ext cx="5563020" cy="18107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21164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B99E4D29-5F08-447A-A2A3-AB222BB49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72F836D-FD36-D82F-7039-153145DBED41}"/>
              </a:ext>
            </a:extLst>
          </p:cNvPr>
          <p:cNvPicPr>
            <a:picLocks noChangeAspect="1"/>
          </p:cNvPicPr>
          <p:nvPr/>
        </p:nvPicPr>
        <p:blipFill rotWithShape="1">
          <a:blip r:embed="rId2"/>
          <a:srcRect l="812" r="11618" b="-1"/>
          <a:stretch/>
        </p:blipFill>
        <p:spPr>
          <a:xfrm>
            <a:off x="0" y="171715"/>
            <a:ext cx="8003470" cy="3724422"/>
          </a:xfrm>
          <a:prstGeom prst="rect">
            <a:avLst/>
          </a:prstGeom>
        </p:spPr>
      </p:pic>
      <p:pic>
        <p:nvPicPr>
          <p:cNvPr id="30" name="Picture 29">
            <a:extLst>
              <a:ext uri="{FF2B5EF4-FFF2-40B4-BE49-F238E27FC236}">
                <a16:creationId xmlns:a16="http://schemas.microsoft.com/office/drawing/2014/main" id="{A6C5014D-526C-6456-F01C-33E01E0B5525}"/>
              </a:ext>
            </a:extLst>
          </p:cNvPr>
          <p:cNvPicPr>
            <a:picLocks noChangeAspect="1"/>
          </p:cNvPicPr>
          <p:nvPr/>
        </p:nvPicPr>
        <p:blipFill rotWithShape="1">
          <a:blip r:embed="rId3"/>
          <a:srcRect l="268" t="-1" r="-403" b="-1"/>
          <a:stretch/>
        </p:blipFill>
        <p:spPr>
          <a:xfrm rot="395691">
            <a:off x="5062695" y="59293"/>
            <a:ext cx="5542156" cy="17434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B0C64640-21DC-A0C9-B6FE-39F2F0FCC349}"/>
              </a:ext>
            </a:extLst>
          </p:cNvPr>
          <p:cNvPicPr>
            <a:picLocks noChangeAspect="1"/>
          </p:cNvPicPr>
          <p:nvPr/>
        </p:nvPicPr>
        <p:blipFill rotWithShape="1">
          <a:blip r:embed="rId4"/>
          <a:srcRect l="-682" t="1" r="-907" b="3"/>
          <a:stretch/>
        </p:blipFill>
        <p:spPr>
          <a:xfrm>
            <a:off x="8374770" y="4962011"/>
            <a:ext cx="3814182" cy="1895988"/>
          </a:xfrm>
          <a:prstGeom prst="rect">
            <a:avLst/>
          </a:prstGeom>
        </p:spPr>
      </p:pic>
      <p:pic>
        <p:nvPicPr>
          <p:cNvPr id="13" name="Picture 12">
            <a:extLst>
              <a:ext uri="{FF2B5EF4-FFF2-40B4-BE49-F238E27FC236}">
                <a16:creationId xmlns:a16="http://schemas.microsoft.com/office/drawing/2014/main" id="{4EF255A9-E732-A63D-139E-AAF692C8EBE5}"/>
              </a:ext>
            </a:extLst>
          </p:cNvPr>
          <p:cNvPicPr>
            <a:picLocks noChangeAspect="1"/>
          </p:cNvPicPr>
          <p:nvPr/>
        </p:nvPicPr>
        <p:blipFill rotWithShape="1">
          <a:blip r:embed="rId5"/>
          <a:srcRect l="913" r="15285"/>
          <a:stretch/>
        </p:blipFill>
        <p:spPr>
          <a:xfrm>
            <a:off x="8003470" y="2210701"/>
            <a:ext cx="4188530" cy="2436595"/>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E22F0668-8840-F9B4-59CB-4D61147C6DF2}"/>
              </a:ext>
            </a:extLst>
          </p:cNvPr>
          <p:cNvPicPr>
            <a:picLocks noChangeAspect="1"/>
          </p:cNvPicPr>
          <p:nvPr/>
        </p:nvPicPr>
        <p:blipFill rotWithShape="1">
          <a:blip r:embed="rId6"/>
          <a:srcRect l="967" r="1227" b="2"/>
          <a:stretch/>
        </p:blipFill>
        <p:spPr>
          <a:xfrm>
            <a:off x="0" y="4797448"/>
            <a:ext cx="5183591" cy="2146409"/>
          </a:xfrm>
          <a:prstGeom prst="rect">
            <a:avLst/>
          </a:prstGeom>
        </p:spPr>
      </p:pic>
      <p:pic>
        <p:nvPicPr>
          <p:cNvPr id="11" name="Picture 10">
            <a:extLst>
              <a:ext uri="{FF2B5EF4-FFF2-40B4-BE49-F238E27FC236}">
                <a16:creationId xmlns:a16="http://schemas.microsoft.com/office/drawing/2014/main" id="{F029BEAC-8A1F-0225-DB0C-B076E094FA2F}"/>
              </a:ext>
            </a:extLst>
          </p:cNvPr>
          <p:cNvPicPr>
            <a:picLocks noChangeAspect="1"/>
          </p:cNvPicPr>
          <p:nvPr/>
        </p:nvPicPr>
        <p:blipFill rotWithShape="1">
          <a:blip r:embed="rId7"/>
          <a:srcRect l="-678" r="60" b="-2"/>
          <a:stretch/>
        </p:blipFill>
        <p:spPr>
          <a:xfrm rot="21221869">
            <a:off x="3145593" y="4052291"/>
            <a:ext cx="5152692" cy="16771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1">
            <a:extLst>
              <a:ext uri="{FF2B5EF4-FFF2-40B4-BE49-F238E27FC236}">
                <a16:creationId xmlns:a16="http://schemas.microsoft.com/office/drawing/2014/main" id="{84821897-0D3E-762A-31DE-2863BA648307}"/>
              </a:ext>
            </a:extLst>
          </p:cNvPr>
          <p:cNvPicPr>
            <a:picLocks noChangeAspect="1"/>
          </p:cNvPicPr>
          <p:nvPr/>
        </p:nvPicPr>
        <p:blipFill rotWithShape="1">
          <a:blip r:embed="rId8"/>
          <a:srcRect l="-149" r="1406"/>
          <a:stretch/>
        </p:blipFill>
        <p:spPr>
          <a:xfrm rot="21176474">
            <a:off x="5642228" y="4177672"/>
            <a:ext cx="6480971" cy="234642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a:extLst>
              <a:ext uri="{FF2B5EF4-FFF2-40B4-BE49-F238E27FC236}">
                <a16:creationId xmlns:a16="http://schemas.microsoft.com/office/drawing/2014/main" id="{EBA223C9-C014-F838-B1EB-13417479CAA6}"/>
              </a:ext>
            </a:extLst>
          </p:cNvPr>
          <p:cNvPicPr>
            <a:picLocks noChangeAspect="1"/>
          </p:cNvPicPr>
          <p:nvPr/>
        </p:nvPicPr>
        <p:blipFill rotWithShape="1">
          <a:blip r:embed="rId9"/>
          <a:srcRect l="-138" r="-418" b="3"/>
          <a:stretch/>
        </p:blipFill>
        <p:spPr>
          <a:xfrm>
            <a:off x="6523259" y="175624"/>
            <a:ext cx="5615491" cy="206616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 name="Picture 3">
            <a:extLst>
              <a:ext uri="{FF2B5EF4-FFF2-40B4-BE49-F238E27FC236}">
                <a16:creationId xmlns:a16="http://schemas.microsoft.com/office/drawing/2014/main" id="{BE6EEA5A-A7EC-1659-E210-47F7AAA39628}"/>
              </a:ext>
            </a:extLst>
          </p:cNvPr>
          <p:cNvPicPr>
            <a:picLocks noChangeAspect="1"/>
          </p:cNvPicPr>
          <p:nvPr/>
        </p:nvPicPr>
        <p:blipFill rotWithShape="1">
          <a:blip r:embed="rId10"/>
          <a:srcRect l="33214" r="1043"/>
          <a:stretch/>
        </p:blipFill>
        <p:spPr>
          <a:xfrm>
            <a:off x="16587" y="4994220"/>
            <a:ext cx="5553790" cy="175286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a:extLst>
              <a:ext uri="{FF2B5EF4-FFF2-40B4-BE49-F238E27FC236}">
                <a16:creationId xmlns:a16="http://schemas.microsoft.com/office/drawing/2014/main" id="{0B3B0D53-5B76-F311-0D9E-0926A4E4BF43}"/>
              </a:ext>
            </a:extLst>
          </p:cNvPr>
          <p:cNvPicPr>
            <a:picLocks noChangeAspect="1"/>
          </p:cNvPicPr>
          <p:nvPr/>
        </p:nvPicPr>
        <p:blipFill rotWithShape="1">
          <a:blip r:embed="rId11"/>
          <a:srcRect l="4360" r="334"/>
          <a:stretch/>
        </p:blipFill>
        <p:spPr>
          <a:xfrm>
            <a:off x="418553" y="197634"/>
            <a:ext cx="6207032" cy="26051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BCDADC16-C706-878D-DD2B-ABF4F0BD353C}"/>
              </a:ext>
            </a:extLst>
          </p:cNvPr>
          <p:cNvPicPr>
            <a:picLocks noChangeAspect="1"/>
          </p:cNvPicPr>
          <p:nvPr/>
        </p:nvPicPr>
        <p:blipFill rotWithShape="1">
          <a:blip r:embed="rId12"/>
          <a:srcRect l="-202" r="-292" b="-3"/>
          <a:stretch/>
        </p:blipFill>
        <p:spPr>
          <a:xfrm>
            <a:off x="6060964" y="2218818"/>
            <a:ext cx="5305664" cy="207229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Picture 8">
            <a:extLst>
              <a:ext uri="{FF2B5EF4-FFF2-40B4-BE49-F238E27FC236}">
                <a16:creationId xmlns:a16="http://schemas.microsoft.com/office/drawing/2014/main" id="{C39EC5F3-9349-659F-C4C6-2434907E61C5}"/>
              </a:ext>
            </a:extLst>
          </p:cNvPr>
          <p:cNvPicPr>
            <a:picLocks noChangeAspect="1"/>
          </p:cNvPicPr>
          <p:nvPr/>
        </p:nvPicPr>
        <p:blipFill rotWithShape="1">
          <a:blip r:embed="rId13"/>
          <a:srcRect l="534" t="-1" r="-1333" b="-1"/>
          <a:stretch/>
        </p:blipFill>
        <p:spPr>
          <a:xfrm rot="21247890">
            <a:off x="249213" y="3017803"/>
            <a:ext cx="5446705" cy="2066908"/>
          </a:xfrm>
          <a:prstGeom prst="rect">
            <a:avLst/>
          </a:prstGeom>
        </p:spPr>
      </p:pic>
      <p:pic>
        <p:nvPicPr>
          <p:cNvPr id="10" name="Picture 2" descr="Image result for usgs">
            <a:extLst>
              <a:ext uri="{FF2B5EF4-FFF2-40B4-BE49-F238E27FC236}">
                <a16:creationId xmlns:a16="http://schemas.microsoft.com/office/drawing/2014/main" id="{FF51EC44-2E9B-AABC-A456-B7F2AE1AF917}"/>
              </a:ext>
            </a:extLst>
          </p:cNvPr>
          <p:cNvPicPr>
            <a:picLocks noChangeAspect="1" noChangeArrowheads="1"/>
          </p:cNvPicPr>
          <p:nvPr/>
        </p:nvPicPr>
        <p:blipFill>
          <a:blip r:embed="rId14" cstate="print">
            <a:duotone>
              <a:schemeClr val="accent6">
                <a:shade val="45000"/>
                <a:satMod val="135000"/>
              </a:schemeClr>
              <a:prstClr val="white"/>
            </a:duotone>
            <a:extLst>
              <a:ext uri="{BEBA8EAE-BF5A-486C-A8C5-ECC9F3942E4B}">
                <a14:imgProps xmlns:a14="http://schemas.microsoft.com/office/drawing/2010/main">
                  <a14:imgLayer r:embed="rId15">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10937746" y="6356393"/>
            <a:ext cx="1237667" cy="456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251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B99E4D29-5F08-447A-A2A3-AB222BB49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72F836D-FD36-D82F-7039-153145DBED41}"/>
              </a:ext>
            </a:extLst>
          </p:cNvPr>
          <p:cNvPicPr>
            <a:picLocks noChangeAspect="1"/>
          </p:cNvPicPr>
          <p:nvPr/>
        </p:nvPicPr>
        <p:blipFill rotWithShape="1">
          <a:blip r:embed="rId2"/>
          <a:srcRect l="812" r="11618" b="-1"/>
          <a:stretch/>
        </p:blipFill>
        <p:spPr>
          <a:xfrm>
            <a:off x="0" y="171715"/>
            <a:ext cx="8003470" cy="3724422"/>
          </a:xfrm>
          <a:prstGeom prst="rect">
            <a:avLst/>
          </a:prstGeom>
        </p:spPr>
      </p:pic>
      <p:pic>
        <p:nvPicPr>
          <p:cNvPr id="30" name="Picture 29">
            <a:extLst>
              <a:ext uri="{FF2B5EF4-FFF2-40B4-BE49-F238E27FC236}">
                <a16:creationId xmlns:a16="http://schemas.microsoft.com/office/drawing/2014/main" id="{A6C5014D-526C-6456-F01C-33E01E0B5525}"/>
              </a:ext>
            </a:extLst>
          </p:cNvPr>
          <p:cNvPicPr>
            <a:picLocks noChangeAspect="1"/>
          </p:cNvPicPr>
          <p:nvPr/>
        </p:nvPicPr>
        <p:blipFill rotWithShape="1">
          <a:blip r:embed="rId3"/>
          <a:srcRect l="268" t="-1" r="-403" b="-1"/>
          <a:stretch/>
        </p:blipFill>
        <p:spPr>
          <a:xfrm rot="395691">
            <a:off x="5062695" y="59293"/>
            <a:ext cx="5542156" cy="17434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B0C64640-21DC-A0C9-B6FE-39F2F0FCC349}"/>
              </a:ext>
            </a:extLst>
          </p:cNvPr>
          <p:cNvPicPr>
            <a:picLocks noChangeAspect="1"/>
          </p:cNvPicPr>
          <p:nvPr/>
        </p:nvPicPr>
        <p:blipFill rotWithShape="1">
          <a:blip r:embed="rId4"/>
          <a:srcRect l="-682" t="1" r="-907" b="3"/>
          <a:stretch/>
        </p:blipFill>
        <p:spPr>
          <a:xfrm>
            <a:off x="8374770" y="4962011"/>
            <a:ext cx="3814182" cy="1895988"/>
          </a:xfrm>
          <a:prstGeom prst="rect">
            <a:avLst/>
          </a:prstGeom>
        </p:spPr>
      </p:pic>
      <p:pic>
        <p:nvPicPr>
          <p:cNvPr id="13" name="Picture 12">
            <a:extLst>
              <a:ext uri="{FF2B5EF4-FFF2-40B4-BE49-F238E27FC236}">
                <a16:creationId xmlns:a16="http://schemas.microsoft.com/office/drawing/2014/main" id="{4EF255A9-E732-A63D-139E-AAF692C8EBE5}"/>
              </a:ext>
            </a:extLst>
          </p:cNvPr>
          <p:cNvPicPr>
            <a:picLocks noChangeAspect="1"/>
          </p:cNvPicPr>
          <p:nvPr/>
        </p:nvPicPr>
        <p:blipFill rotWithShape="1">
          <a:blip r:embed="rId5"/>
          <a:srcRect l="913" r="15285"/>
          <a:stretch/>
        </p:blipFill>
        <p:spPr>
          <a:xfrm>
            <a:off x="8003470" y="2210701"/>
            <a:ext cx="4188530" cy="2436595"/>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E22F0668-8840-F9B4-59CB-4D61147C6DF2}"/>
              </a:ext>
            </a:extLst>
          </p:cNvPr>
          <p:cNvPicPr>
            <a:picLocks noChangeAspect="1"/>
          </p:cNvPicPr>
          <p:nvPr/>
        </p:nvPicPr>
        <p:blipFill rotWithShape="1">
          <a:blip r:embed="rId6"/>
          <a:srcRect l="967" r="1227" b="2"/>
          <a:stretch/>
        </p:blipFill>
        <p:spPr>
          <a:xfrm>
            <a:off x="0" y="4797448"/>
            <a:ext cx="5183591" cy="2146409"/>
          </a:xfrm>
          <a:prstGeom prst="rect">
            <a:avLst/>
          </a:prstGeom>
        </p:spPr>
      </p:pic>
      <p:pic>
        <p:nvPicPr>
          <p:cNvPr id="11" name="Picture 10">
            <a:extLst>
              <a:ext uri="{FF2B5EF4-FFF2-40B4-BE49-F238E27FC236}">
                <a16:creationId xmlns:a16="http://schemas.microsoft.com/office/drawing/2014/main" id="{F029BEAC-8A1F-0225-DB0C-B076E094FA2F}"/>
              </a:ext>
            </a:extLst>
          </p:cNvPr>
          <p:cNvPicPr>
            <a:picLocks noChangeAspect="1"/>
          </p:cNvPicPr>
          <p:nvPr/>
        </p:nvPicPr>
        <p:blipFill rotWithShape="1">
          <a:blip r:embed="rId7"/>
          <a:srcRect l="-678" r="60" b="-2"/>
          <a:stretch/>
        </p:blipFill>
        <p:spPr>
          <a:xfrm rot="21221869">
            <a:off x="3145593" y="4052291"/>
            <a:ext cx="5152692" cy="16771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1">
            <a:extLst>
              <a:ext uri="{FF2B5EF4-FFF2-40B4-BE49-F238E27FC236}">
                <a16:creationId xmlns:a16="http://schemas.microsoft.com/office/drawing/2014/main" id="{84821897-0D3E-762A-31DE-2863BA648307}"/>
              </a:ext>
            </a:extLst>
          </p:cNvPr>
          <p:cNvPicPr>
            <a:picLocks noChangeAspect="1"/>
          </p:cNvPicPr>
          <p:nvPr/>
        </p:nvPicPr>
        <p:blipFill rotWithShape="1">
          <a:blip r:embed="rId8"/>
          <a:srcRect l="-149" r="1406"/>
          <a:stretch/>
        </p:blipFill>
        <p:spPr>
          <a:xfrm rot="21176474">
            <a:off x="5642228" y="4177672"/>
            <a:ext cx="6480971" cy="234642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a:extLst>
              <a:ext uri="{FF2B5EF4-FFF2-40B4-BE49-F238E27FC236}">
                <a16:creationId xmlns:a16="http://schemas.microsoft.com/office/drawing/2014/main" id="{EBA223C9-C014-F838-B1EB-13417479CAA6}"/>
              </a:ext>
            </a:extLst>
          </p:cNvPr>
          <p:cNvPicPr>
            <a:picLocks noChangeAspect="1"/>
          </p:cNvPicPr>
          <p:nvPr/>
        </p:nvPicPr>
        <p:blipFill rotWithShape="1">
          <a:blip r:embed="rId9"/>
          <a:srcRect l="-138" r="-418" b="3"/>
          <a:stretch/>
        </p:blipFill>
        <p:spPr>
          <a:xfrm>
            <a:off x="6523259" y="175624"/>
            <a:ext cx="5615491" cy="206616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 name="Picture 3">
            <a:extLst>
              <a:ext uri="{FF2B5EF4-FFF2-40B4-BE49-F238E27FC236}">
                <a16:creationId xmlns:a16="http://schemas.microsoft.com/office/drawing/2014/main" id="{BE6EEA5A-A7EC-1659-E210-47F7AAA39628}"/>
              </a:ext>
            </a:extLst>
          </p:cNvPr>
          <p:cNvPicPr>
            <a:picLocks noChangeAspect="1"/>
          </p:cNvPicPr>
          <p:nvPr/>
        </p:nvPicPr>
        <p:blipFill rotWithShape="1">
          <a:blip r:embed="rId10"/>
          <a:srcRect l="33214" r="1043"/>
          <a:stretch/>
        </p:blipFill>
        <p:spPr>
          <a:xfrm>
            <a:off x="16587" y="4994220"/>
            <a:ext cx="5553790" cy="175286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a:extLst>
              <a:ext uri="{FF2B5EF4-FFF2-40B4-BE49-F238E27FC236}">
                <a16:creationId xmlns:a16="http://schemas.microsoft.com/office/drawing/2014/main" id="{0B3B0D53-5B76-F311-0D9E-0926A4E4BF43}"/>
              </a:ext>
            </a:extLst>
          </p:cNvPr>
          <p:cNvPicPr>
            <a:picLocks noChangeAspect="1"/>
          </p:cNvPicPr>
          <p:nvPr/>
        </p:nvPicPr>
        <p:blipFill rotWithShape="1">
          <a:blip r:embed="rId11"/>
          <a:srcRect l="4360" r="334"/>
          <a:stretch/>
        </p:blipFill>
        <p:spPr>
          <a:xfrm>
            <a:off x="418553" y="197634"/>
            <a:ext cx="6207032" cy="26051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BCDADC16-C706-878D-DD2B-ABF4F0BD353C}"/>
              </a:ext>
            </a:extLst>
          </p:cNvPr>
          <p:cNvPicPr>
            <a:picLocks noChangeAspect="1"/>
          </p:cNvPicPr>
          <p:nvPr/>
        </p:nvPicPr>
        <p:blipFill rotWithShape="1">
          <a:blip r:embed="rId12"/>
          <a:srcRect l="-202" r="-292" b="-3"/>
          <a:stretch/>
        </p:blipFill>
        <p:spPr>
          <a:xfrm>
            <a:off x="6060964" y="2218818"/>
            <a:ext cx="5305664" cy="207229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Picture 8">
            <a:extLst>
              <a:ext uri="{FF2B5EF4-FFF2-40B4-BE49-F238E27FC236}">
                <a16:creationId xmlns:a16="http://schemas.microsoft.com/office/drawing/2014/main" id="{C39EC5F3-9349-659F-C4C6-2434907E61C5}"/>
              </a:ext>
            </a:extLst>
          </p:cNvPr>
          <p:cNvPicPr>
            <a:picLocks noChangeAspect="1"/>
          </p:cNvPicPr>
          <p:nvPr/>
        </p:nvPicPr>
        <p:blipFill rotWithShape="1">
          <a:blip r:embed="rId13"/>
          <a:srcRect l="534" t="-1" r="-1333" b="-1"/>
          <a:stretch/>
        </p:blipFill>
        <p:spPr>
          <a:xfrm rot="21247890">
            <a:off x="249213" y="3017803"/>
            <a:ext cx="5446705" cy="2066908"/>
          </a:xfrm>
          <a:prstGeom prst="rect">
            <a:avLst/>
          </a:prstGeom>
        </p:spPr>
      </p:pic>
      <p:pic>
        <p:nvPicPr>
          <p:cNvPr id="10" name="Picture 2" descr="Image result for usgs">
            <a:extLst>
              <a:ext uri="{FF2B5EF4-FFF2-40B4-BE49-F238E27FC236}">
                <a16:creationId xmlns:a16="http://schemas.microsoft.com/office/drawing/2014/main" id="{FF51EC44-2E9B-AABC-A456-B7F2AE1AF917}"/>
              </a:ext>
            </a:extLst>
          </p:cNvPr>
          <p:cNvPicPr>
            <a:picLocks noChangeAspect="1" noChangeArrowheads="1"/>
          </p:cNvPicPr>
          <p:nvPr/>
        </p:nvPicPr>
        <p:blipFill>
          <a:blip r:embed="rId14" cstate="print">
            <a:duotone>
              <a:schemeClr val="accent6">
                <a:shade val="45000"/>
                <a:satMod val="135000"/>
              </a:schemeClr>
              <a:prstClr val="white"/>
            </a:duotone>
            <a:extLst>
              <a:ext uri="{BEBA8EAE-BF5A-486C-A8C5-ECC9F3942E4B}">
                <a14:imgProps xmlns:a14="http://schemas.microsoft.com/office/drawing/2010/main">
                  <a14:imgLayer r:embed="rId15">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10937746" y="6356393"/>
            <a:ext cx="1237667" cy="45683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C27CD89D-E624-7470-266E-A1720A302B1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58148" y="2218818"/>
            <a:ext cx="3470667" cy="46090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2" name="Rectangle 11">
            <a:extLst>
              <a:ext uri="{FF2B5EF4-FFF2-40B4-BE49-F238E27FC236}">
                <a16:creationId xmlns:a16="http://schemas.microsoft.com/office/drawing/2014/main" id="{BFD490BB-6868-DE04-2DB9-DB0F9F3BF1C3}"/>
              </a:ext>
            </a:extLst>
          </p:cNvPr>
          <p:cNvSpPr/>
          <p:nvPr/>
        </p:nvSpPr>
        <p:spPr>
          <a:xfrm rot="525337">
            <a:off x="2698200" y="785346"/>
            <a:ext cx="9381994" cy="2215991"/>
          </a:xfrm>
          <a:prstGeom prst="rect">
            <a:avLst/>
          </a:prstGeom>
          <a:solidFill>
            <a:srgbClr val="A6A6A6">
              <a:alpha val="60000"/>
            </a:srgbClr>
          </a:solidFill>
        </p:spPr>
        <p:txBody>
          <a:bodyPr wrap="square" lIns="91440" tIns="45720" rIns="91440" bIns="45720">
            <a:spAutoFit/>
          </a:bodyPr>
          <a:lstStyle/>
          <a:p>
            <a:pPr algn="ctr"/>
            <a:r>
              <a:rPr lang="en-US" sz="13800" b="1" cap="none" spc="0" dirty="0">
                <a:ln w="6600">
                  <a:solidFill>
                    <a:schemeClr val="accent2"/>
                  </a:solidFill>
                  <a:prstDash val="solid"/>
                </a:ln>
                <a:solidFill>
                  <a:srgbClr val="FFFFFF"/>
                </a:solidFill>
                <a:effectLst>
                  <a:outerShdw dist="38100" dir="2700000" algn="tl" rotWithShape="0">
                    <a:schemeClr val="accent2"/>
                  </a:outerShdw>
                </a:effectLst>
              </a:rPr>
              <a:t>Questions?</a:t>
            </a:r>
          </a:p>
        </p:txBody>
      </p:sp>
    </p:spTree>
    <p:extLst>
      <p:ext uri="{BB962C8B-B14F-4D97-AF65-F5344CB8AC3E}">
        <p14:creationId xmlns:p14="http://schemas.microsoft.com/office/powerpoint/2010/main" val="2776373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7" name="Rectangle 1040">
            <a:extLst>
              <a:ext uri="{FF2B5EF4-FFF2-40B4-BE49-F238E27FC236}">
                <a16:creationId xmlns:a16="http://schemas.microsoft.com/office/drawing/2014/main" id="{AAB8EDC3-1C0D-4505-A2C7-839A5161F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Rectangle 1042">
            <a:extLst>
              <a:ext uri="{FF2B5EF4-FFF2-40B4-BE49-F238E27FC236}">
                <a16:creationId xmlns:a16="http://schemas.microsoft.com/office/drawing/2014/main" id="{2069E294-3813-4588-9E9C-AEA08F9C4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descr="Shoshone Falls, Snake River, Idaho.">
            <a:extLst>
              <a:ext uri="{FF2B5EF4-FFF2-40B4-BE49-F238E27FC236}">
                <a16:creationId xmlns:a16="http://schemas.microsoft.com/office/drawing/2014/main" id="{16050C66-E152-EE77-3727-CEEB381073D9}"/>
              </a:ext>
            </a:extLst>
          </p:cNvPr>
          <p:cNvPicPr>
            <a:picLocks noChangeAspect="1" noChangeArrowheads="1"/>
          </p:cNvPicPr>
          <p:nvPr/>
        </p:nvPicPr>
        <p:blipFill rotWithShape="1">
          <a:blip r:embed="rId3">
            <a:alphaModFix amt="40000"/>
            <a:extLst>
              <a:ext uri="{28A0092B-C50C-407E-A947-70E740481C1C}">
                <a14:useLocalDpi xmlns:a14="http://schemas.microsoft.com/office/drawing/2010/main" val="0"/>
              </a:ext>
            </a:extLst>
          </a:blip>
          <a:srcRect t="461" b="1286"/>
          <a:stretch/>
        </p:blipFill>
        <p:spPr bwMode="auto">
          <a:xfrm>
            <a:off x="2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EB6FD67-FBCC-D38E-79AA-C09792039307}"/>
              </a:ext>
            </a:extLst>
          </p:cNvPr>
          <p:cNvSpPr>
            <a:spLocks noGrp="1"/>
          </p:cNvSpPr>
          <p:nvPr>
            <p:ph type="title"/>
          </p:nvPr>
        </p:nvSpPr>
        <p:spPr>
          <a:xfrm>
            <a:off x="947003" y="750170"/>
            <a:ext cx="10515600" cy="1325563"/>
          </a:xfrm>
        </p:spPr>
        <p:txBody>
          <a:bodyPr>
            <a:normAutofit/>
          </a:bodyPr>
          <a:lstStyle/>
          <a:p>
            <a:r>
              <a:rPr lang="en-US" dirty="0">
                <a:solidFill>
                  <a:srgbClr val="FFFFFF"/>
                </a:solidFill>
              </a:rPr>
              <a:t>Our Story</a:t>
            </a:r>
          </a:p>
        </p:txBody>
      </p:sp>
      <p:sp>
        <p:nvSpPr>
          <p:cNvPr id="3" name="Content Placeholder 2">
            <a:extLst>
              <a:ext uri="{FF2B5EF4-FFF2-40B4-BE49-F238E27FC236}">
                <a16:creationId xmlns:a16="http://schemas.microsoft.com/office/drawing/2014/main" id="{EB13A2EF-2F93-D36D-E859-78CA7B98A8F5}"/>
              </a:ext>
            </a:extLst>
          </p:cNvPr>
          <p:cNvSpPr>
            <a:spLocks noGrp="1"/>
          </p:cNvSpPr>
          <p:nvPr>
            <p:ph idx="1"/>
          </p:nvPr>
        </p:nvSpPr>
        <p:spPr>
          <a:xfrm>
            <a:off x="731423" y="2206431"/>
            <a:ext cx="7444747" cy="4163337"/>
          </a:xfrm>
        </p:spPr>
        <p:txBody>
          <a:bodyPr>
            <a:normAutofit/>
          </a:bodyPr>
          <a:lstStyle/>
          <a:p>
            <a:r>
              <a:rPr lang="en-US" sz="2400" dirty="0">
                <a:solidFill>
                  <a:srgbClr val="FFFFFF"/>
                </a:solidFill>
              </a:rPr>
              <a:t>The US Geological Survey is tasked with taking stock of public lands and their resources in 1879</a:t>
            </a:r>
          </a:p>
          <a:p>
            <a:r>
              <a:rPr lang="en-US" sz="2400" dirty="0">
                <a:solidFill>
                  <a:srgbClr val="FFFFFF"/>
                </a:solidFill>
              </a:rPr>
              <a:t>As a research agency, we provide information on and study:</a:t>
            </a:r>
          </a:p>
          <a:p>
            <a:pPr lvl="1"/>
            <a:r>
              <a:rPr lang="en-US" dirty="0">
                <a:solidFill>
                  <a:srgbClr val="FFFFFF"/>
                </a:solidFill>
              </a:rPr>
              <a:t>Topography</a:t>
            </a:r>
          </a:p>
          <a:p>
            <a:pPr lvl="1"/>
            <a:r>
              <a:rPr lang="en-US" dirty="0">
                <a:solidFill>
                  <a:srgbClr val="FFFFFF"/>
                </a:solidFill>
              </a:rPr>
              <a:t>Water resources</a:t>
            </a:r>
          </a:p>
          <a:p>
            <a:pPr lvl="1"/>
            <a:r>
              <a:rPr lang="en-US" dirty="0">
                <a:solidFill>
                  <a:srgbClr val="FFFFFF"/>
                </a:solidFill>
              </a:rPr>
              <a:t>Biological resources</a:t>
            </a:r>
          </a:p>
          <a:p>
            <a:pPr lvl="1"/>
            <a:r>
              <a:rPr lang="en-US" dirty="0">
                <a:solidFill>
                  <a:srgbClr val="FFFFFF"/>
                </a:solidFill>
              </a:rPr>
              <a:t>Geological and mineral resources</a:t>
            </a:r>
            <a:endParaRPr lang="en-US" sz="2400" dirty="0">
              <a:solidFill>
                <a:srgbClr val="FFFFFF"/>
              </a:solidFill>
            </a:endParaRPr>
          </a:p>
        </p:txBody>
      </p:sp>
      <p:pic>
        <p:nvPicPr>
          <p:cNvPr id="9" name="Picture 8">
            <a:extLst>
              <a:ext uri="{FF2B5EF4-FFF2-40B4-BE49-F238E27FC236}">
                <a16:creationId xmlns:a16="http://schemas.microsoft.com/office/drawing/2014/main" id="{A5BED394-91C1-E374-51E5-31C71D7AF38A}"/>
              </a:ext>
            </a:extLst>
          </p:cNvPr>
          <p:cNvPicPr>
            <a:picLocks noChangeAspect="1"/>
          </p:cNvPicPr>
          <p:nvPr/>
        </p:nvPicPr>
        <p:blipFill rotWithShape="1">
          <a:blip r:embed="rId4"/>
          <a:srcRect t="1654" r="-2" b="39776"/>
          <a:stretch/>
        </p:blipFill>
        <p:spPr>
          <a:xfrm flipH="1">
            <a:off x="8218651" y="3991931"/>
            <a:ext cx="3399608" cy="2696558"/>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pic>
        <p:nvPicPr>
          <p:cNvPr id="10" name="Picture 2" descr="Image result for usgs">
            <a:extLst>
              <a:ext uri="{FF2B5EF4-FFF2-40B4-BE49-F238E27FC236}">
                <a16:creationId xmlns:a16="http://schemas.microsoft.com/office/drawing/2014/main" id="{89019FA8-659B-41CB-9C9A-288ECC1AEC9B}"/>
              </a:ext>
            </a:extLst>
          </p:cNvPr>
          <p:cNvPicPr>
            <a:picLocks noChangeAspect="1" noChangeArrowheads="1"/>
          </p:cNvPicPr>
          <p:nvPr/>
        </p:nvPicPr>
        <p:blipFill>
          <a:blip r:embed="rId5" cstate="print">
            <a:lum bright="70000" contrast="-70000"/>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10746378" y="6290455"/>
            <a:ext cx="1432450" cy="52873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B68E399-3AEB-6EB8-8775-A569E9A7B11A}"/>
              </a:ext>
            </a:extLst>
          </p:cNvPr>
          <p:cNvSpPr txBox="1"/>
          <p:nvPr/>
        </p:nvSpPr>
        <p:spPr>
          <a:xfrm>
            <a:off x="13172" y="6290455"/>
            <a:ext cx="6217920" cy="577081"/>
          </a:xfrm>
          <a:prstGeom prst="rect">
            <a:avLst/>
          </a:prstGeom>
          <a:noFill/>
        </p:spPr>
        <p:txBody>
          <a:bodyPr wrap="square" rtlCol="0">
            <a:spAutoFit/>
          </a:bodyPr>
          <a:lstStyle/>
          <a:p>
            <a:r>
              <a:rPr lang="en-US" sz="1050" dirty="0">
                <a:solidFill>
                  <a:schemeClr val="bg1"/>
                </a:solidFill>
              </a:rPr>
              <a:t>Image credit: </a:t>
            </a:r>
          </a:p>
          <a:p>
            <a:r>
              <a:rPr lang="en-US" sz="1050" dirty="0">
                <a:solidFill>
                  <a:schemeClr val="bg1"/>
                </a:solidFill>
              </a:rPr>
              <a:t>(inset): </a:t>
            </a:r>
            <a:r>
              <a:rPr lang="en-US" sz="1050" dirty="0">
                <a:solidFill>
                  <a:schemeClr val="accent1"/>
                </a:solidFill>
                <a:hlinkClick r:id="rId7">
                  <a:extLst>
                    <a:ext uri="{A12FA001-AC4F-418D-AE19-62706E023703}">
                      <ahyp:hlinkClr xmlns:ahyp="http://schemas.microsoft.com/office/drawing/2018/hyperlinkcolor" val="tx"/>
                    </a:ext>
                  </a:extLst>
                </a:hlinkClick>
              </a:rPr>
              <a:t>https://pubs.usgs.gov/circ/c1050/fig09.jpg</a:t>
            </a:r>
            <a:endParaRPr lang="en-US" sz="1050" dirty="0">
              <a:solidFill>
                <a:schemeClr val="accent1"/>
              </a:solidFill>
            </a:endParaRPr>
          </a:p>
          <a:p>
            <a:r>
              <a:rPr lang="en-US" sz="1050" dirty="0">
                <a:solidFill>
                  <a:schemeClr val="bg1"/>
                </a:solidFill>
              </a:rPr>
              <a:t>(background) </a:t>
            </a:r>
            <a:r>
              <a:rPr lang="en-US" sz="1050" dirty="0">
                <a:solidFill>
                  <a:schemeClr val="accent1"/>
                </a:solidFill>
                <a:hlinkClick r:id="rId8">
                  <a:extLst>
                    <a:ext uri="{A12FA001-AC4F-418D-AE19-62706E023703}">
                      <ahyp:hlinkClr xmlns:ahyp="http://schemas.microsoft.com/office/drawing/2018/hyperlinkcolor" val="tx"/>
                    </a:ext>
                  </a:extLst>
                </a:hlinkClick>
              </a:rPr>
              <a:t>https://www.loc.gov/rr/print/coll/western_survey/list7.html</a:t>
            </a:r>
            <a:endParaRPr lang="en-US" sz="1050" dirty="0">
              <a:solidFill>
                <a:schemeClr val="accent1"/>
              </a:solidFill>
            </a:endParaRPr>
          </a:p>
        </p:txBody>
      </p:sp>
    </p:spTree>
    <p:extLst>
      <p:ext uri="{BB962C8B-B14F-4D97-AF65-F5344CB8AC3E}">
        <p14:creationId xmlns:p14="http://schemas.microsoft.com/office/powerpoint/2010/main" val="1981993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55C6C3-73C5-34CE-C172-FEDC81F1874A}"/>
              </a:ext>
            </a:extLst>
          </p:cNvPr>
          <p:cNvSpPr>
            <a:spLocks noGrp="1"/>
          </p:cNvSpPr>
          <p:nvPr>
            <p:ph type="title"/>
          </p:nvPr>
        </p:nvSpPr>
        <p:spPr>
          <a:xfrm>
            <a:off x="640080" y="325369"/>
            <a:ext cx="4368602" cy="1956841"/>
          </a:xfrm>
        </p:spPr>
        <p:txBody>
          <a:bodyPr anchor="b">
            <a:normAutofit/>
          </a:bodyPr>
          <a:lstStyle/>
          <a:p>
            <a:r>
              <a:rPr lang="en-US" sz="5400" dirty="0"/>
              <a:t>Dr. Florence Bascom</a:t>
            </a:r>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19DC2B-3099-AE88-2D17-DCFE6FC35B14}"/>
              </a:ext>
            </a:extLst>
          </p:cNvPr>
          <p:cNvSpPr>
            <a:spLocks noGrp="1"/>
          </p:cNvSpPr>
          <p:nvPr>
            <p:ph idx="1"/>
          </p:nvPr>
        </p:nvSpPr>
        <p:spPr>
          <a:xfrm>
            <a:off x="371139" y="2910066"/>
            <a:ext cx="4243589" cy="3320668"/>
          </a:xfrm>
        </p:spPr>
        <p:txBody>
          <a:bodyPr>
            <a:normAutofit/>
          </a:bodyPr>
          <a:lstStyle/>
          <a:p>
            <a:r>
              <a:rPr lang="en-US" sz="2200" dirty="0"/>
              <a:t>2</a:t>
            </a:r>
            <a:r>
              <a:rPr lang="en-US" sz="2200" baseline="30000" dirty="0"/>
              <a:t>nd</a:t>
            </a:r>
            <a:r>
              <a:rPr lang="en-US" sz="2200" dirty="0"/>
              <a:t> woman to earn a PhD in geology in the US, 1</a:t>
            </a:r>
            <a:r>
              <a:rPr lang="en-US" sz="2200" baseline="30000" dirty="0"/>
              <a:t>st</a:t>
            </a:r>
            <a:r>
              <a:rPr lang="en-US" sz="2200" dirty="0"/>
              <a:t> ever at JHU</a:t>
            </a:r>
          </a:p>
          <a:p>
            <a:r>
              <a:rPr lang="en-US" sz="2200" dirty="0"/>
              <a:t>First woman to work at the USGS</a:t>
            </a:r>
          </a:p>
          <a:p>
            <a:r>
              <a:rPr lang="en-US" sz="2200" dirty="0"/>
              <a:t>Foundational to understanding the complex geologies of the East Coast of the US</a:t>
            </a:r>
          </a:p>
          <a:p>
            <a:r>
              <a:rPr lang="en-US" sz="2200" dirty="0"/>
              <a:t>Florence Bascom Geoscience Center in Reston, VA is her namesake</a:t>
            </a:r>
          </a:p>
        </p:txBody>
      </p:sp>
      <p:pic>
        <p:nvPicPr>
          <p:cNvPr id="1026" name="Picture 2" descr="Biography of Florence Bascom | U.S. Geological Survey">
            <a:extLst>
              <a:ext uri="{FF2B5EF4-FFF2-40B4-BE49-F238E27FC236}">
                <a16:creationId xmlns:a16="http://schemas.microsoft.com/office/drawing/2014/main" id="{D9C06DC8-A3C7-E7F2-B6ED-FFA0680F08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289" r="75"/>
          <a:stretch/>
        </p:blipFill>
        <p:spPr bwMode="auto">
          <a:xfrm>
            <a:off x="4799295" y="0"/>
            <a:ext cx="739270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4648EEC-D32D-4E98-FE3F-2417F8602388}"/>
              </a:ext>
            </a:extLst>
          </p:cNvPr>
          <p:cNvSpPr txBox="1"/>
          <p:nvPr/>
        </p:nvSpPr>
        <p:spPr>
          <a:xfrm>
            <a:off x="270" y="6576300"/>
            <a:ext cx="6094206" cy="276999"/>
          </a:xfrm>
          <a:prstGeom prst="rect">
            <a:avLst/>
          </a:prstGeom>
          <a:noFill/>
        </p:spPr>
        <p:txBody>
          <a:bodyPr wrap="square">
            <a:spAutoFit/>
          </a:bodyPr>
          <a:lstStyle/>
          <a:p>
            <a:r>
              <a:rPr lang="en-US" sz="1200" dirty="0"/>
              <a:t>Image Credit: </a:t>
            </a:r>
            <a:r>
              <a:rPr lang="en-US" sz="1200" dirty="0">
                <a:hlinkClick r:id="rId4"/>
              </a:rPr>
              <a:t>https://www.usgs.gov/media/videos/biography-florence-bascom</a:t>
            </a:r>
            <a:endParaRPr lang="en-US" sz="1200" dirty="0"/>
          </a:p>
        </p:txBody>
      </p:sp>
      <p:pic>
        <p:nvPicPr>
          <p:cNvPr id="8" name="Picture 2" descr="Image result for usgs">
            <a:extLst>
              <a:ext uri="{FF2B5EF4-FFF2-40B4-BE49-F238E27FC236}">
                <a16:creationId xmlns:a16="http://schemas.microsoft.com/office/drawing/2014/main" id="{EE50BA5E-CF9B-5126-A62A-B09A24250A6A}"/>
              </a:ext>
            </a:extLst>
          </p:cNvPr>
          <p:cNvPicPr>
            <a:picLocks noChangeAspect="1" noChangeArrowheads="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85550" y="20585"/>
            <a:ext cx="1432450" cy="528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441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website&#10;&#10;Description automatically generated">
            <a:extLst>
              <a:ext uri="{FF2B5EF4-FFF2-40B4-BE49-F238E27FC236}">
                <a16:creationId xmlns:a16="http://schemas.microsoft.com/office/drawing/2014/main" id="{6AAA74C6-EF0C-1D7F-078E-BA4F554B0D9F}"/>
              </a:ext>
            </a:extLst>
          </p:cNvPr>
          <p:cNvPicPr>
            <a:picLocks noChangeAspect="1"/>
          </p:cNvPicPr>
          <p:nvPr/>
        </p:nvPicPr>
        <p:blipFill rotWithShape="1">
          <a:blip r:embed="rId3">
            <a:extLst>
              <a:ext uri="{28A0092B-C50C-407E-A947-70E740481C1C}">
                <a14:useLocalDpi xmlns:a14="http://schemas.microsoft.com/office/drawing/2010/main" val="0"/>
              </a:ext>
            </a:extLst>
          </a:blip>
          <a:srcRect t="931" b="30979"/>
          <a:stretch/>
        </p:blipFill>
        <p:spPr>
          <a:xfrm>
            <a:off x="20" y="-172121"/>
            <a:ext cx="12191980" cy="4711144"/>
          </a:xfrm>
          <a:prstGeom prst="rect">
            <a:avLst/>
          </a:prstGeom>
        </p:spPr>
      </p:pic>
      <p:sp>
        <p:nvSpPr>
          <p:cNvPr id="14" name="Rectangle: Rounded Corners 13">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 name="Content Placeholder 8">
            <a:extLst>
              <a:ext uri="{FF2B5EF4-FFF2-40B4-BE49-F238E27FC236}">
                <a16:creationId xmlns:a16="http://schemas.microsoft.com/office/drawing/2014/main" id="{6A3E549B-43D9-B8DB-2CD3-2A81D638CE5A}"/>
              </a:ext>
            </a:extLst>
          </p:cNvPr>
          <p:cNvSpPr>
            <a:spLocks noGrp="1"/>
          </p:cNvSpPr>
          <p:nvPr>
            <p:ph idx="1"/>
          </p:nvPr>
        </p:nvSpPr>
        <p:spPr>
          <a:xfrm>
            <a:off x="-1" y="4870254"/>
            <a:ext cx="12048565" cy="1907064"/>
          </a:xfrm>
        </p:spPr>
        <p:txBody>
          <a:bodyPr numCol="3">
            <a:noAutofit/>
          </a:bodyPr>
          <a:lstStyle/>
          <a:p>
            <a:r>
              <a:rPr lang="en-US" sz="1600" dirty="0"/>
              <a:t>Volcanic studies in the Kingdom of Hawaii (pre-annexation), continues to provide volcano assistance before and during disasters like 1991 Mt. Pinatubo</a:t>
            </a:r>
          </a:p>
          <a:p>
            <a:r>
              <a:rPr lang="en-US" sz="1600" dirty="0"/>
              <a:t>Geological and hydrological support for proposed Panama Canal routes</a:t>
            </a:r>
          </a:p>
          <a:p>
            <a:endParaRPr lang="en-US" sz="1600" dirty="0"/>
          </a:p>
          <a:p>
            <a:r>
              <a:rPr lang="en-US" sz="1600" dirty="0"/>
              <a:t>WWII: creating water resource and topographic maps for the Allies</a:t>
            </a:r>
          </a:p>
          <a:p>
            <a:r>
              <a:rPr lang="en-US" sz="1600" dirty="0"/>
              <a:t>Helped Saudi Arabia and Pakistan establish their own Geologic Surveys</a:t>
            </a:r>
          </a:p>
          <a:p>
            <a:r>
              <a:rPr lang="en-US" sz="1600" dirty="0"/>
              <a:t>Monitors for nuclear weapons testing and earthquakes through the Global Seismic Network</a:t>
            </a:r>
          </a:p>
          <a:p>
            <a:r>
              <a:rPr lang="en-US" sz="1600" dirty="0"/>
              <a:t>Maps the globe with Landsat satellites along with NASA, helps the UN monitor World Heritage Sites</a:t>
            </a:r>
          </a:p>
          <a:p>
            <a:r>
              <a:rPr lang="en-US" sz="1600" dirty="0"/>
              <a:t>Has research, equipment sharing, and reciprocal visit agreements with scientists for dozens of countries</a:t>
            </a:r>
          </a:p>
        </p:txBody>
      </p:sp>
      <p:sp>
        <p:nvSpPr>
          <p:cNvPr id="6" name="TextBox 5">
            <a:extLst>
              <a:ext uri="{FF2B5EF4-FFF2-40B4-BE49-F238E27FC236}">
                <a16:creationId xmlns:a16="http://schemas.microsoft.com/office/drawing/2014/main" id="{71D211A8-614E-1957-7A2C-EDBA7A45E13B}"/>
              </a:ext>
            </a:extLst>
          </p:cNvPr>
          <p:cNvSpPr txBox="1"/>
          <p:nvPr/>
        </p:nvSpPr>
        <p:spPr>
          <a:xfrm>
            <a:off x="269" y="6576300"/>
            <a:ext cx="7400991" cy="276999"/>
          </a:xfrm>
          <a:prstGeom prst="rect">
            <a:avLst/>
          </a:prstGeom>
          <a:noFill/>
        </p:spPr>
        <p:txBody>
          <a:bodyPr wrap="square">
            <a:spAutoFit/>
          </a:bodyPr>
          <a:lstStyle/>
          <a:p>
            <a:r>
              <a:rPr lang="en-US" sz="1200" dirty="0"/>
              <a:t>Image Credit: </a:t>
            </a:r>
            <a:r>
              <a:rPr lang="en-US" sz="1200" dirty="0">
                <a:hlinkClick r:id="rId4"/>
              </a:rPr>
              <a:t>https://eros.usgs.gov/media-gallery/image-of-the-week/expansion-of-the-suez-canal-egypt</a:t>
            </a:r>
            <a:r>
              <a:rPr lang="en-US" sz="1200" dirty="0"/>
              <a:t> </a:t>
            </a:r>
          </a:p>
        </p:txBody>
      </p:sp>
      <p:sp>
        <p:nvSpPr>
          <p:cNvPr id="7" name="Title 1">
            <a:extLst>
              <a:ext uri="{FF2B5EF4-FFF2-40B4-BE49-F238E27FC236}">
                <a16:creationId xmlns:a16="http://schemas.microsoft.com/office/drawing/2014/main" id="{CBFEF759-B44E-571C-CC5E-67571F2464C4}"/>
              </a:ext>
            </a:extLst>
          </p:cNvPr>
          <p:cNvSpPr>
            <a:spLocks noGrp="1"/>
          </p:cNvSpPr>
          <p:nvPr>
            <p:ph type="title"/>
          </p:nvPr>
        </p:nvSpPr>
        <p:spPr>
          <a:xfrm>
            <a:off x="0" y="3729226"/>
            <a:ext cx="7164655" cy="1141028"/>
          </a:xfrm>
        </p:spPr>
        <p:txBody>
          <a:bodyPr anchor="b">
            <a:normAutofit/>
          </a:bodyPr>
          <a:lstStyle/>
          <a:p>
            <a:r>
              <a:rPr lang="en-US" sz="5400" dirty="0"/>
              <a:t>USGS Work Abroad</a:t>
            </a:r>
          </a:p>
        </p:txBody>
      </p:sp>
    </p:spTree>
    <p:extLst>
      <p:ext uri="{BB962C8B-B14F-4D97-AF65-F5344CB8AC3E}">
        <p14:creationId xmlns:p14="http://schemas.microsoft.com/office/powerpoint/2010/main" val="239392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C9BC56-EAD3-3858-44C5-043B02F4EA78}"/>
              </a:ext>
            </a:extLst>
          </p:cNvPr>
          <p:cNvSpPr>
            <a:spLocks noGrp="1"/>
          </p:cNvSpPr>
          <p:nvPr>
            <p:ph type="title"/>
          </p:nvPr>
        </p:nvSpPr>
        <p:spPr>
          <a:xfrm>
            <a:off x="457201" y="412454"/>
            <a:ext cx="2381250" cy="2101850"/>
          </a:xfrm>
        </p:spPr>
        <p:txBody>
          <a:bodyPr>
            <a:normAutofit/>
          </a:bodyPr>
          <a:lstStyle/>
          <a:p>
            <a:r>
              <a:rPr lang="en-US" sz="3200" dirty="0"/>
              <a:t>Astrogeology Research</a:t>
            </a:r>
          </a:p>
        </p:txBody>
      </p:sp>
      <p:sp>
        <p:nvSpPr>
          <p:cNvPr id="2063" name="Rectangle 2062">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65" name="Rectangle 2064">
            <a:extLst>
              <a:ext uri="{FF2B5EF4-FFF2-40B4-BE49-F238E27FC236}">
                <a16:creationId xmlns:a16="http://schemas.microsoft.com/office/drawing/2014/main" id="{CA52A9B9-B2B3-46F0-9D53-0EFF9905B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45238" y="1452646"/>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79ED3A0-4B2F-1FDA-AB68-21349FA0FF73}"/>
              </a:ext>
            </a:extLst>
          </p:cNvPr>
          <p:cNvSpPr>
            <a:spLocks noGrp="1"/>
          </p:cNvSpPr>
          <p:nvPr>
            <p:ph idx="1"/>
          </p:nvPr>
        </p:nvSpPr>
        <p:spPr>
          <a:xfrm>
            <a:off x="3157537" y="412454"/>
            <a:ext cx="3561777" cy="2266200"/>
          </a:xfrm>
        </p:spPr>
        <p:txBody>
          <a:bodyPr anchor="ctr">
            <a:normAutofit/>
          </a:bodyPr>
          <a:lstStyle/>
          <a:p>
            <a:r>
              <a:rPr lang="en-US" sz="1700" dirty="0"/>
              <a:t>Drs. Eugene and Carolyn Shoemaker</a:t>
            </a:r>
          </a:p>
          <a:p>
            <a:pPr lvl="1"/>
            <a:r>
              <a:rPr lang="en-US" sz="1300" dirty="0"/>
              <a:t>Discovered the Comet </a:t>
            </a:r>
            <a:r>
              <a:rPr lang="en-US" sz="1300" i="1" dirty="0"/>
              <a:t>Shoemaker-Levy 9</a:t>
            </a:r>
            <a:r>
              <a:rPr lang="en-US" sz="1300" dirty="0"/>
              <a:t> that crashed into Jupiter in 1994</a:t>
            </a:r>
          </a:p>
          <a:p>
            <a:pPr lvl="1"/>
            <a:r>
              <a:rPr lang="en-US" sz="1300" dirty="0"/>
              <a:t>Eugene was set to be the first geologist to walk on the Moon</a:t>
            </a:r>
          </a:p>
          <a:p>
            <a:r>
              <a:rPr lang="en-US" sz="1700" dirty="0"/>
              <a:t>Dr. </a:t>
            </a:r>
            <a:r>
              <a:rPr lang="en-US" sz="1700" dirty="0" err="1"/>
              <a:t>Baerbel</a:t>
            </a:r>
            <a:r>
              <a:rPr lang="en-US" sz="1700" dirty="0"/>
              <a:t> </a:t>
            </a:r>
            <a:r>
              <a:rPr lang="en-US" sz="1700" dirty="0" err="1"/>
              <a:t>Lucchitta</a:t>
            </a:r>
            <a:endParaRPr lang="en-US" sz="1700" dirty="0"/>
          </a:p>
          <a:p>
            <a:pPr lvl="1"/>
            <a:r>
              <a:rPr lang="en-US" sz="1300" dirty="0"/>
              <a:t>Designed lunar maps for the Apollo 11 mission</a:t>
            </a:r>
          </a:p>
          <a:p>
            <a:pPr lvl="1"/>
            <a:r>
              <a:rPr lang="en-US" sz="1300" dirty="0"/>
              <a:t>Studied ice geology on Mars, Europa, the Moon, and Antarctica </a:t>
            </a:r>
          </a:p>
        </p:txBody>
      </p:sp>
      <p:pic>
        <p:nvPicPr>
          <p:cNvPr id="2052" name="Picture 4" descr="undefined">
            <a:extLst>
              <a:ext uri="{FF2B5EF4-FFF2-40B4-BE49-F238E27FC236}">
                <a16:creationId xmlns:a16="http://schemas.microsoft.com/office/drawing/2014/main" id="{982AF746-0C53-F70D-D8B3-882A2E178A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917"/>
          <a:stretch/>
        </p:blipFill>
        <p:spPr bwMode="auto">
          <a:xfrm>
            <a:off x="20" y="2959630"/>
            <a:ext cx="6400781" cy="389837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undefined">
            <a:extLst>
              <a:ext uri="{FF2B5EF4-FFF2-40B4-BE49-F238E27FC236}">
                <a16:creationId xmlns:a16="http://schemas.microsoft.com/office/drawing/2014/main" id="{1D19C070-740C-05B6-4311-D9791A04A32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241" r="-2" b="778"/>
          <a:stretch/>
        </p:blipFill>
        <p:spPr bwMode="auto">
          <a:xfrm>
            <a:off x="6591299" y="1"/>
            <a:ext cx="5600701" cy="68579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usgs">
            <a:extLst>
              <a:ext uri="{FF2B5EF4-FFF2-40B4-BE49-F238E27FC236}">
                <a16:creationId xmlns:a16="http://schemas.microsoft.com/office/drawing/2014/main" id="{D8E79124-1ADD-F6AB-939A-29F32279B115}"/>
              </a:ext>
            </a:extLst>
          </p:cNvPr>
          <p:cNvPicPr>
            <a:picLocks noChangeAspect="1" noChangeArrowheads="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64008" y="38688"/>
            <a:ext cx="1432450" cy="5287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4A1178F-9789-7AC2-CC27-33765D2EC557}"/>
              </a:ext>
            </a:extLst>
          </p:cNvPr>
          <p:cNvSpPr txBox="1"/>
          <p:nvPr/>
        </p:nvSpPr>
        <p:spPr>
          <a:xfrm>
            <a:off x="-80064" y="2678654"/>
            <a:ext cx="6094206" cy="338554"/>
          </a:xfrm>
          <a:prstGeom prst="rect">
            <a:avLst/>
          </a:prstGeom>
          <a:noFill/>
        </p:spPr>
        <p:txBody>
          <a:bodyPr wrap="square">
            <a:spAutoFit/>
          </a:bodyPr>
          <a:lstStyle/>
          <a:p>
            <a:r>
              <a:rPr lang="en-US" sz="800" dirty="0"/>
              <a:t>Image Credit: (left): </a:t>
            </a:r>
            <a:r>
              <a:rPr lang="en-US" sz="800" dirty="0">
                <a:hlinkClick r:id="rId7"/>
              </a:rPr>
              <a:t>https://astrogeology.usgs.gov/About/People/GeneShoemaker/</a:t>
            </a:r>
            <a:r>
              <a:rPr lang="en-US" sz="800" dirty="0"/>
              <a:t> </a:t>
            </a:r>
            <a:br>
              <a:rPr lang="en-US" sz="800" dirty="0"/>
            </a:br>
            <a:r>
              <a:rPr lang="en-US" sz="800" dirty="0"/>
              <a:t>(right): </a:t>
            </a:r>
            <a:r>
              <a:rPr lang="en-US" sz="800" dirty="0">
                <a:hlinkClick r:id="rId8"/>
              </a:rPr>
              <a:t>https://www.usgs.gov/media/images/dr-baerbel-lucchitta-during-apollo-days</a:t>
            </a:r>
            <a:r>
              <a:rPr lang="en-US" sz="800" dirty="0"/>
              <a:t> </a:t>
            </a:r>
          </a:p>
        </p:txBody>
      </p:sp>
    </p:spTree>
    <p:extLst>
      <p:ext uri="{BB962C8B-B14F-4D97-AF65-F5344CB8AC3E}">
        <p14:creationId xmlns:p14="http://schemas.microsoft.com/office/powerpoint/2010/main" val="2317260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9"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963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09" name="Group 3091">
            <a:extLst>
              <a:ext uri="{FF2B5EF4-FFF2-40B4-BE49-F238E27FC236}">
                <a16:creationId xmlns:a16="http://schemas.microsoft.com/office/drawing/2014/main" id="{B58FB4AD-41E6-47ED-BDA3-A923E30D37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7034"/>
            <a:ext cx="12188949" cy="6858000"/>
            <a:chOff x="-2848" y="0"/>
            <a:chExt cx="12188949" cy="6858000"/>
          </a:xfrm>
        </p:grpSpPr>
        <p:sp>
          <p:nvSpPr>
            <p:cNvPr id="3093" name="Color Cover">
              <a:extLst>
                <a:ext uri="{FF2B5EF4-FFF2-40B4-BE49-F238E27FC236}">
                  <a16:creationId xmlns:a16="http://schemas.microsoft.com/office/drawing/2014/main" id="{6BAE21C0-2D03-4FC3-9667-4C4B9CC76B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0" name="Color Cover">
              <a:extLst>
                <a:ext uri="{FF2B5EF4-FFF2-40B4-BE49-F238E27FC236}">
                  <a16:creationId xmlns:a16="http://schemas.microsoft.com/office/drawing/2014/main" id="{FCB3CB3B-5D77-4F1E-A155-DF4EE6E859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96" name="Group 3095">
            <a:extLst>
              <a:ext uri="{FF2B5EF4-FFF2-40B4-BE49-F238E27FC236}">
                <a16:creationId xmlns:a16="http://schemas.microsoft.com/office/drawing/2014/main" id="{74F4E70D-A4C9-44E3-A00A-F3AD121AC1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3097" name="Color">
              <a:extLst>
                <a:ext uri="{FF2B5EF4-FFF2-40B4-BE49-F238E27FC236}">
                  <a16:creationId xmlns:a16="http://schemas.microsoft.com/office/drawing/2014/main" id="{E8AFF701-6A8D-44BD-8C85-9EE4110F6B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8" name="Color">
              <a:extLst>
                <a:ext uri="{FF2B5EF4-FFF2-40B4-BE49-F238E27FC236}">
                  <a16:creationId xmlns:a16="http://schemas.microsoft.com/office/drawing/2014/main" id="{7D44C50E-4B0D-458E-8745-151B0968E5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074" name="Picture 2" descr="Luna B. Leopold: Geoscience Pioneer - Eos">
            <a:extLst>
              <a:ext uri="{FF2B5EF4-FFF2-40B4-BE49-F238E27FC236}">
                <a16:creationId xmlns:a16="http://schemas.microsoft.com/office/drawing/2014/main" id="{8958D45A-AF9E-BFBE-4B2E-366552D9DE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 b="17192"/>
          <a:stretch/>
        </p:blipFill>
        <p:spPr bwMode="auto">
          <a:xfrm>
            <a:off x="7082810" y="823198"/>
            <a:ext cx="4166151" cy="258733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 GORDON WOLMAN | Memorial Tributes: Volume 24 | The National Academies  Press">
            <a:extLst>
              <a:ext uri="{FF2B5EF4-FFF2-40B4-BE49-F238E27FC236}">
                <a16:creationId xmlns:a16="http://schemas.microsoft.com/office/drawing/2014/main" id="{A0DC81D3-211F-449B-35E3-B6DD0A53E0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405" r="4" b="3"/>
          <a:stretch/>
        </p:blipFill>
        <p:spPr bwMode="auto">
          <a:xfrm>
            <a:off x="7082810" y="3440249"/>
            <a:ext cx="4166151" cy="2587337"/>
          </a:xfrm>
          <a:prstGeom prst="rect">
            <a:avLst/>
          </a:prstGeom>
          <a:noFill/>
          <a:extLst>
            <a:ext uri="{909E8E84-426E-40DD-AFC4-6F175D3DCCD1}">
              <a14:hiddenFill xmlns:a14="http://schemas.microsoft.com/office/drawing/2010/main">
                <a:solidFill>
                  <a:srgbClr val="FFFFFF"/>
                </a:solidFill>
              </a14:hiddenFill>
            </a:ext>
          </a:extLst>
        </p:spPr>
      </p:pic>
      <p:grpSp>
        <p:nvGrpSpPr>
          <p:cNvPr id="3100" name="Group 3099">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101" name="Freeform: Shape 3100">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02" name="Freeform: Shape 310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03" name="Freeform: Shape 3102">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04" name="Freeform: Shape 3103">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05" name="Freeform: Shape 3104">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06" name="Freeform: Shape 3105">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07" name="Freeform: Shape 3106">
              <a:extLst>
                <a:ext uri="{FF2B5EF4-FFF2-40B4-BE49-F238E27FC236}">
                  <a16:creationId xmlns:a16="http://schemas.microsoft.com/office/drawing/2014/main" id="{4F61F91B-361F-4DD4-9DD1-C381F901C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277608" y="6400535"/>
              <a:ext cx="985772" cy="457465"/>
            </a:xfrm>
            <a:custGeom>
              <a:avLst/>
              <a:gdLst>
                <a:gd name="connsiteX0" fmla="*/ 492886 w 985772"/>
                <a:gd name="connsiteY0" fmla="*/ 0 h 460049"/>
                <a:gd name="connsiteX1" fmla="*/ 979365 w 985772"/>
                <a:gd name="connsiteY1" fmla="*/ 396492 h 460049"/>
                <a:gd name="connsiteX2" fmla="*/ 985772 w 985772"/>
                <a:gd name="connsiteY2" fmla="*/ 460049 h 460049"/>
                <a:gd name="connsiteX3" fmla="*/ 0 w 985772"/>
                <a:gd name="connsiteY3" fmla="*/ 460049 h 460049"/>
                <a:gd name="connsiteX4" fmla="*/ 6407 w 985772"/>
                <a:gd name="connsiteY4" fmla="*/ 396492 h 460049"/>
                <a:gd name="connsiteX5" fmla="*/ 492886 w 985772"/>
                <a:gd name="connsiteY5" fmla="*/ 0 h 46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772" h="460049">
                  <a:moveTo>
                    <a:pt x="492886" y="0"/>
                  </a:moveTo>
                  <a:cubicBezTo>
                    <a:pt x="732851" y="0"/>
                    <a:pt x="933061" y="170215"/>
                    <a:pt x="979365" y="396492"/>
                  </a:cubicBezTo>
                  <a:lnTo>
                    <a:pt x="985772" y="460049"/>
                  </a:lnTo>
                  <a:lnTo>
                    <a:pt x="0" y="460049"/>
                  </a:lnTo>
                  <a:lnTo>
                    <a:pt x="6407" y="396492"/>
                  </a:lnTo>
                  <a:cubicBezTo>
                    <a:pt x="52711" y="170215"/>
                    <a:pt x="252921" y="0"/>
                    <a:pt x="492886" y="0"/>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08" name="Freeform: Shape 3107">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E2C0AF95-7371-BFA4-1E1C-65B57C496453}"/>
              </a:ext>
            </a:extLst>
          </p:cNvPr>
          <p:cNvSpPr>
            <a:spLocks noGrp="1"/>
          </p:cNvSpPr>
          <p:nvPr>
            <p:ph type="title"/>
          </p:nvPr>
        </p:nvSpPr>
        <p:spPr>
          <a:xfrm>
            <a:off x="1014984" y="819015"/>
            <a:ext cx="5821537" cy="2545726"/>
          </a:xfrm>
        </p:spPr>
        <p:txBody>
          <a:bodyPr anchor="b">
            <a:normAutofit/>
          </a:bodyPr>
          <a:lstStyle/>
          <a:p>
            <a:r>
              <a:rPr lang="en-US" sz="4800" dirty="0">
                <a:solidFill>
                  <a:schemeClr val="bg1"/>
                </a:solidFill>
              </a:rPr>
              <a:t>Luna Leopold &amp; Reds Wolman</a:t>
            </a:r>
          </a:p>
        </p:txBody>
      </p:sp>
      <p:sp>
        <p:nvSpPr>
          <p:cNvPr id="3" name="Content Placeholder 2">
            <a:extLst>
              <a:ext uri="{FF2B5EF4-FFF2-40B4-BE49-F238E27FC236}">
                <a16:creationId xmlns:a16="http://schemas.microsoft.com/office/drawing/2014/main" id="{5223F294-6079-822D-D871-D0FE5A490889}"/>
              </a:ext>
            </a:extLst>
          </p:cNvPr>
          <p:cNvSpPr>
            <a:spLocks noGrp="1"/>
          </p:cNvSpPr>
          <p:nvPr>
            <p:ph idx="1"/>
          </p:nvPr>
        </p:nvSpPr>
        <p:spPr>
          <a:xfrm>
            <a:off x="1014984" y="3442089"/>
            <a:ext cx="5821537" cy="2596896"/>
          </a:xfrm>
        </p:spPr>
        <p:txBody>
          <a:bodyPr anchor="t">
            <a:normAutofit/>
          </a:bodyPr>
          <a:lstStyle/>
          <a:p>
            <a:r>
              <a:rPr lang="en-US" sz="1800" dirty="0">
                <a:solidFill>
                  <a:schemeClr val="bg1"/>
                </a:solidFill>
              </a:rPr>
              <a:t>Cowrote </a:t>
            </a:r>
            <a:r>
              <a:rPr lang="en-US" sz="1800" i="1" dirty="0">
                <a:solidFill>
                  <a:schemeClr val="bg1"/>
                </a:solidFill>
              </a:rPr>
              <a:t>the book </a:t>
            </a:r>
            <a:r>
              <a:rPr lang="en-US" sz="1800" dirty="0">
                <a:solidFill>
                  <a:schemeClr val="bg1"/>
                </a:solidFill>
              </a:rPr>
              <a:t>on Fluvial Geomorphology</a:t>
            </a:r>
          </a:p>
          <a:p>
            <a:r>
              <a:rPr lang="en-US" sz="1800" dirty="0">
                <a:solidFill>
                  <a:schemeClr val="bg1"/>
                </a:solidFill>
              </a:rPr>
              <a:t>Dr. Leopold argued for a holistic approach to water management that incorporated the environment + political + socioeconomic factors</a:t>
            </a:r>
          </a:p>
          <a:p>
            <a:r>
              <a:rPr lang="en-US" sz="1800" dirty="0">
                <a:solidFill>
                  <a:schemeClr val="bg1"/>
                </a:solidFill>
              </a:rPr>
              <a:t>Dr. Wolman invented the Wolman Pebble Count and headed the Chesapeake Bay’s Oyster Roundtable that started cleaning up the Bay in the 1990s</a:t>
            </a:r>
          </a:p>
          <a:p>
            <a:endParaRPr lang="en-US" sz="1800" dirty="0">
              <a:solidFill>
                <a:schemeClr val="bg1"/>
              </a:solidFill>
            </a:endParaRPr>
          </a:p>
        </p:txBody>
      </p:sp>
    </p:spTree>
    <p:extLst>
      <p:ext uri="{BB962C8B-B14F-4D97-AF65-F5344CB8AC3E}">
        <p14:creationId xmlns:p14="http://schemas.microsoft.com/office/powerpoint/2010/main" val="3754231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31CEA9C9-3998-3549-8A81-2BBF52E454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267" b="169"/>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9" name="Rectangle 51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DF864FD-D58E-0668-40A5-037C1029E3E0}"/>
              </a:ext>
            </a:extLst>
          </p:cNvPr>
          <p:cNvSpPr>
            <a:spLocks noGrp="1"/>
          </p:cNvSpPr>
          <p:nvPr>
            <p:ph idx="1"/>
          </p:nvPr>
        </p:nvSpPr>
        <p:spPr>
          <a:xfrm>
            <a:off x="0" y="2547268"/>
            <a:ext cx="3953473" cy="3742762"/>
          </a:xfrm>
        </p:spPr>
        <p:txBody>
          <a:bodyPr>
            <a:normAutofit/>
          </a:bodyPr>
          <a:lstStyle/>
          <a:p>
            <a:r>
              <a:rPr lang="en-US" sz="2400" dirty="0"/>
              <a:t>One of ~60 Science Centers</a:t>
            </a:r>
          </a:p>
          <a:p>
            <a:r>
              <a:rPr lang="en-US" sz="2400" dirty="0"/>
              <a:t>Research Goals:</a:t>
            </a:r>
          </a:p>
          <a:p>
            <a:pPr lvl="1"/>
            <a:r>
              <a:rPr lang="en-US" sz="1800" b="0" i="0" dirty="0">
                <a:solidFill>
                  <a:srgbClr val="171717"/>
                </a:solidFill>
                <a:effectLst/>
              </a:rPr>
              <a:t>Minimize loss of life and property from natural disasters</a:t>
            </a:r>
          </a:p>
          <a:p>
            <a:pPr lvl="1"/>
            <a:r>
              <a:rPr lang="en-US" sz="1800" b="0" i="0" dirty="0">
                <a:solidFill>
                  <a:srgbClr val="171717"/>
                </a:solidFill>
                <a:effectLst/>
              </a:rPr>
              <a:t>Manage water, biological, energy, and mineral resources</a:t>
            </a:r>
          </a:p>
          <a:p>
            <a:pPr lvl="1"/>
            <a:r>
              <a:rPr lang="en-US" sz="1800" b="0" i="0" dirty="0">
                <a:solidFill>
                  <a:srgbClr val="171717"/>
                </a:solidFill>
                <a:effectLst/>
              </a:rPr>
              <a:t> Enhance and protect the quality of life</a:t>
            </a:r>
          </a:p>
          <a:p>
            <a:pPr lvl="1"/>
            <a:r>
              <a:rPr lang="en-US" sz="1800" b="0" i="0" dirty="0">
                <a:solidFill>
                  <a:srgbClr val="171717"/>
                </a:solidFill>
                <a:effectLst/>
              </a:rPr>
              <a:t>Contribute to wise economic and physical development</a:t>
            </a:r>
          </a:p>
          <a:p>
            <a:pPr lvl="1"/>
            <a:endParaRPr lang="en-US" sz="1600" dirty="0"/>
          </a:p>
        </p:txBody>
      </p:sp>
      <p:graphicFrame>
        <p:nvGraphicFramePr>
          <p:cNvPr id="4" name="Content Placeholder 3">
            <a:extLst>
              <a:ext uri="{FF2B5EF4-FFF2-40B4-BE49-F238E27FC236}">
                <a16:creationId xmlns:a16="http://schemas.microsoft.com/office/drawing/2014/main" id="{20599BEE-93D8-C703-5A67-67C44A05D881}"/>
              </a:ext>
            </a:extLst>
          </p:cNvPr>
          <p:cNvGraphicFramePr>
            <a:graphicFrameLocks/>
          </p:cNvGraphicFramePr>
          <p:nvPr>
            <p:extLst>
              <p:ext uri="{D42A27DB-BD31-4B8C-83A1-F6EECF244321}">
                <p14:modId xmlns:p14="http://schemas.microsoft.com/office/powerpoint/2010/main" val="3111027964"/>
              </p:ext>
            </p:extLst>
          </p:nvPr>
        </p:nvGraphicFramePr>
        <p:xfrm>
          <a:off x="976572" y="1301130"/>
          <a:ext cx="11121771" cy="4974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Image result for usgs">
            <a:extLst>
              <a:ext uri="{FF2B5EF4-FFF2-40B4-BE49-F238E27FC236}">
                <a16:creationId xmlns:a16="http://schemas.microsoft.com/office/drawing/2014/main" id="{0607796B-1002-ABF4-CAF7-6E2CFF7B41C9}"/>
              </a:ext>
            </a:extLst>
          </p:cNvPr>
          <p:cNvPicPr>
            <a:picLocks noChangeAspect="1" noChangeArrowheads="1"/>
          </p:cNvPicPr>
          <p:nvPr/>
        </p:nvPicPr>
        <p:blipFill>
          <a:blip r:embed="rId8" cstate="print">
            <a:lum bright="70000" contrast="-70000"/>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rcRect/>
          <a:stretch>
            <a:fillRect/>
          </a:stretch>
        </p:blipFill>
        <p:spPr bwMode="auto">
          <a:xfrm>
            <a:off x="5924727" y="3697862"/>
            <a:ext cx="1432450" cy="52873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0F580EAA-FEB1-6103-0709-FF218F6B398E}"/>
              </a:ext>
            </a:extLst>
          </p:cNvPr>
          <p:cNvSpPr>
            <a:spLocks noGrp="1"/>
          </p:cNvSpPr>
          <p:nvPr>
            <p:ph type="title"/>
          </p:nvPr>
        </p:nvSpPr>
        <p:spPr>
          <a:xfrm>
            <a:off x="131284" y="823667"/>
            <a:ext cx="3330115" cy="1325563"/>
          </a:xfrm>
        </p:spPr>
        <p:txBody>
          <a:bodyPr>
            <a:normAutofit/>
          </a:bodyPr>
          <a:lstStyle/>
          <a:p>
            <a:r>
              <a:rPr lang="en-US" sz="2800" dirty="0"/>
              <a:t>The MD-DC-DE</a:t>
            </a:r>
            <a:br>
              <a:rPr lang="en-US" sz="2800" dirty="0"/>
            </a:br>
            <a:r>
              <a:rPr lang="en-US" sz="2800" dirty="0"/>
              <a:t>Water Science Center</a:t>
            </a:r>
          </a:p>
        </p:txBody>
      </p:sp>
      <p:sp>
        <p:nvSpPr>
          <p:cNvPr id="8" name="Rectangle 7">
            <a:extLst>
              <a:ext uri="{FF2B5EF4-FFF2-40B4-BE49-F238E27FC236}">
                <a16:creationId xmlns:a16="http://schemas.microsoft.com/office/drawing/2014/main" id="{DA5ECE75-1ED5-A4DE-2ABA-526E1978184B}"/>
              </a:ext>
            </a:extLst>
          </p:cNvPr>
          <p:cNvSpPr/>
          <p:nvPr/>
        </p:nvSpPr>
        <p:spPr>
          <a:xfrm>
            <a:off x="3885716" y="2546107"/>
            <a:ext cx="1480969" cy="156945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4916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8" name="Rectangle 2067">
            <a:extLst>
              <a:ext uri="{FF2B5EF4-FFF2-40B4-BE49-F238E27FC236}">
                <a16:creationId xmlns:a16="http://schemas.microsoft.com/office/drawing/2014/main" id="{B3F59054-3394-4D87-8BD0-A28DCD47F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FC206ABC-2C84-A76B-2F7C-98FA29D99B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894" r="28324"/>
          <a:stretch/>
        </p:blipFill>
        <p:spPr bwMode="auto">
          <a:xfrm>
            <a:off x="7381653" y="10"/>
            <a:ext cx="4810347" cy="6857990"/>
          </a:xfrm>
          <a:custGeom>
            <a:avLst/>
            <a:gdLst/>
            <a:ahLst/>
            <a:cxnLst/>
            <a:rect l="l" t="t" r="r" b="b"/>
            <a:pathLst>
              <a:path w="4817171" h="6858000">
                <a:moveTo>
                  <a:pt x="22751" y="0"/>
                </a:moveTo>
                <a:lnTo>
                  <a:pt x="4817171" y="0"/>
                </a:lnTo>
                <a:lnTo>
                  <a:pt x="4817171" y="6858000"/>
                </a:lnTo>
                <a:lnTo>
                  <a:pt x="0" y="6858000"/>
                </a:lnTo>
                <a:lnTo>
                  <a:pt x="6679" y="6845555"/>
                </a:lnTo>
                <a:cubicBezTo>
                  <a:pt x="496584" y="5886487"/>
                  <a:pt x="786702" y="4695963"/>
                  <a:pt x="786702" y="3406233"/>
                </a:cubicBezTo>
                <a:cubicBezTo>
                  <a:pt x="786702" y="2215714"/>
                  <a:pt x="539501" y="1109724"/>
                  <a:pt x="116147" y="192283"/>
                </a:cubicBezTo>
                <a:close/>
              </a:path>
            </a:pathLst>
          </a:cu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A700A47D-10FB-1CCC-69AC-2E65DE1ABF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65" r="-2" b="4948"/>
          <a:stretch/>
        </p:blipFill>
        <p:spPr bwMode="auto">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2A5C4B25-9E7D-4C83-7145-887C6AAEF00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8227"/>
          <a:stretch/>
        </p:blipFill>
        <p:spPr bwMode="auto">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2070" name="Freeform: Shape 2069">
            <a:extLst>
              <a:ext uri="{FF2B5EF4-FFF2-40B4-BE49-F238E27FC236}">
                <a16:creationId xmlns:a16="http://schemas.microsoft.com/office/drawing/2014/main" id="{2FE0ABA9-CAF1-4816-837D-5F28AAA08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72" name="Freeform: Shape 2071">
            <a:extLst>
              <a:ext uri="{FF2B5EF4-FFF2-40B4-BE49-F238E27FC236}">
                <a16:creationId xmlns:a16="http://schemas.microsoft.com/office/drawing/2014/main" id="{BC8B9C14-70F0-4F42-85FF-0DD3D5A58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77B954-1B03-4AA4-7F6C-C8DCD386FD4C}"/>
              </a:ext>
            </a:extLst>
          </p:cNvPr>
          <p:cNvSpPr>
            <a:spLocks noGrp="1"/>
          </p:cNvSpPr>
          <p:nvPr>
            <p:ph type="title"/>
          </p:nvPr>
        </p:nvSpPr>
        <p:spPr>
          <a:xfrm>
            <a:off x="438912" y="685800"/>
            <a:ext cx="3330115" cy="1325563"/>
          </a:xfrm>
        </p:spPr>
        <p:txBody>
          <a:bodyPr>
            <a:normAutofit/>
          </a:bodyPr>
          <a:lstStyle/>
          <a:p>
            <a:r>
              <a:rPr lang="en-US" sz="2800" dirty="0"/>
              <a:t>The MD-DC-DE</a:t>
            </a:r>
            <a:br>
              <a:rPr lang="en-US" sz="2800" dirty="0"/>
            </a:br>
            <a:r>
              <a:rPr lang="en-US" sz="2800" dirty="0"/>
              <a:t>Water Science Center</a:t>
            </a:r>
          </a:p>
        </p:txBody>
      </p:sp>
      <p:sp>
        <p:nvSpPr>
          <p:cNvPr id="2074" name="Rectangle 2073">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685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6" name="Rectangle 2075">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202A7AA-FC35-D2D1-A07B-0BF2CCCCFE95}"/>
              </a:ext>
            </a:extLst>
          </p:cNvPr>
          <p:cNvSpPr>
            <a:spLocks noGrp="1"/>
          </p:cNvSpPr>
          <p:nvPr>
            <p:ph idx="1"/>
          </p:nvPr>
        </p:nvSpPr>
        <p:spPr>
          <a:xfrm>
            <a:off x="448055" y="2258567"/>
            <a:ext cx="3320971" cy="4137241"/>
          </a:xfrm>
        </p:spPr>
        <p:txBody>
          <a:bodyPr>
            <a:normAutofit/>
          </a:bodyPr>
          <a:lstStyle/>
          <a:p>
            <a:r>
              <a:rPr lang="en-US" sz="1700" dirty="0"/>
              <a:t>Employs about 85 staff members, including:</a:t>
            </a:r>
          </a:p>
          <a:p>
            <a:pPr lvl="1"/>
            <a:r>
              <a:rPr lang="en-US" sz="1300" dirty="0"/>
              <a:t>Research scientists</a:t>
            </a:r>
          </a:p>
          <a:p>
            <a:pPr lvl="1"/>
            <a:r>
              <a:rPr lang="en-US" sz="1300" dirty="0"/>
              <a:t>Hydro-technicians and field assistants</a:t>
            </a:r>
          </a:p>
          <a:p>
            <a:pPr lvl="1"/>
            <a:r>
              <a:rPr lang="en-US" sz="1300" dirty="0"/>
              <a:t>Administrative and budgeting staff</a:t>
            </a:r>
          </a:p>
          <a:p>
            <a:pPr lvl="1"/>
            <a:r>
              <a:rPr lang="en-US" sz="1300" dirty="0"/>
              <a:t>IT/Data management</a:t>
            </a:r>
          </a:p>
          <a:p>
            <a:r>
              <a:rPr lang="en-US" sz="1700" dirty="0"/>
              <a:t>Monitors dozens of </a:t>
            </a:r>
            <a:r>
              <a:rPr lang="en-US" sz="1700" dirty="0" err="1"/>
              <a:t>streamgages</a:t>
            </a:r>
            <a:r>
              <a:rPr lang="en-US" sz="1700" dirty="0"/>
              <a:t> across DC, Delaware, and Maryland</a:t>
            </a:r>
          </a:p>
          <a:p>
            <a:pPr lvl="1"/>
            <a:r>
              <a:rPr lang="en-US" sz="1300" dirty="0"/>
              <a:t>PLUS:</a:t>
            </a:r>
          </a:p>
          <a:p>
            <a:pPr lvl="1"/>
            <a:r>
              <a:rPr lang="en-US" sz="1300" dirty="0"/>
              <a:t>Groundwater wells</a:t>
            </a:r>
          </a:p>
          <a:p>
            <a:pPr lvl="1"/>
            <a:r>
              <a:rPr lang="en-US" sz="1300" dirty="0"/>
              <a:t>Fate and bioremediation of contaminants</a:t>
            </a:r>
          </a:p>
          <a:p>
            <a:pPr lvl="1"/>
            <a:r>
              <a:rPr lang="en-US" sz="1300" dirty="0"/>
              <a:t>Harmful algal blooms</a:t>
            </a:r>
          </a:p>
          <a:p>
            <a:pPr lvl="1"/>
            <a:r>
              <a:rPr lang="en-US" sz="1300" dirty="0"/>
              <a:t>Sediments and geomorphology</a:t>
            </a:r>
          </a:p>
          <a:p>
            <a:pPr lvl="1"/>
            <a:r>
              <a:rPr lang="en-US" sz="1300" dirty="0"/>
              <a:t>Data wrangling</a:t>
            </a:r>
          </a:p>
          <a:p>
            <a:pPr lvl="1"/>
            <a:endParaRPr lang="en-US" sz="1300" dirty="0"/>
          </a:p>
        </p:txBody>
      </p:sp>
      <p:sp>
        <p:nvSpPr>
          <p:cNvPr id="5" name="TextBox 4">
            <a:extLst>
              <a:ext uri="{FF2B5EF4-FFF2-40B4-BE49-F238E27FC236}">
                <a16:creationId xmlns:a16="http://schemas.microsoft.com/office/drawing/2014/main" id="{CFF8F889-0010-94D8-092F-F313921A7E5F}"/>
              </a:ext>
            </a:extLst>
          </p:cNvPr>
          <p:cNvSpPr txBox="1"/>
          <p:nvPr/>
        </p:nvSpPr>
        <p:spPr>
          <a:xfrm>
            <a:off x="3494071" y="0"/>
            <a:ext cx="3936670" cy="707886"/>
          </a:xfrm>
          <a:prstGeom prst="rect">
            <a:avLst/>
          </a:prstGeom>
          <a:solidFill>
            <a:srgbClr val="D9D9D9">
              <a:alpha val="50196"/>
            </a:srgbClr>
          </a:solidFill>
          <a:effectLst>
            <a:glow rad="63500">
              <a:schemeClr val="accent3">
                <a:satMod val="175000"/>
                <a:alpha val="40000"/>
              </a:schemeClr>
            </a:glow>
          </a:effectLst>
        </p:spPr>
        <p:txBody>
          <a:bodyPr wrap="square" rtlCol="0">
            <a:spAutoFit/>
          </a:bodyPr>
          <a:lstStyle/>
          <a:p>
            <a:r>
              <a:rPr lang="en-US" sz="2000" dirty="0"/>
              <a:t>Monitoring a stream restoration near Frederick, MD</a:t>
            </a:r>
          </a:p>
        </p:txBody>
      </p:sp>
      <p:sp>
        <p:nvSpPr>
          <p:cNvPr id="7" name="TextBox 6">
            <a:extLst>
              <a:ext uri="{FF2B5EF4-FFF2-40B4-BE49-F238E27FC236}">
                <a16:creationId xmlns:a16="http://schemas.microsoft.com/office/drawing/2014/main" id="{A0FBBADA-6F19-9689-F0AA-8BCE98427934}"/>
              </a:ext>
            </a:extLst>
          </p:cNvPr>
          <p:cNvSpPr txBox="1"/>
          <p:nvPr/>
        </p:nvSpPr>
        <p:spPr>
          <a:xfrm>
            <a:off x="7595969" y="-22086"/>
            <a:ext cx="4651107" cy="707886"/>
          </a:xfrm>
          <a:prstGeom prst="rect">
            <a:avLst/>
          </a:prstGeom>
          <a:solidFill>
            <a:srgbClr val="D9D9D9">
              <a:alpha val="50196"/>
            </a:srgbClr>
          </a:solidFill>
        </p:spPr>
        <p:txBody>
          <a:bodyPr wrap="square" rtlCol="0">
            <a:spAutoFit/>
          </a:bodyPr>
          <a:lstStyle/>
          <a:p>
            <a:pPr algn="r"/>
            <a:r>
              <a:rPr lang="en-US" sz="2000" dirty="0"/>
              <a:t>Sampling for PCBs and PAHs in the Washington Ship Channel, Washington D.C.</a:t>
            </a:r>
          </a:p>
        </p:txBody>
      </p:sp>
      <p:sp>
        <p:nvSpPr>
          <p:cNvPr id="8" name="TextBox 7">
            <a:extLst>
              <a:ext uri="{FF2B5EF4-FFF2-40B4-BE49-F238E27FC236}">
                <a16:creationId xmlns:a16="http://schemas.microsoft.com/office/drawing/2014/main" id="{E7D41222-C824-E695-C5E1-EA30F5F495B8}"/>
              </a:ext>
            </a:extLst>
          </p:cNvPr>
          <p:cNvSpPr txBox="1"/>
          <p:nvPr/>
        </p:nvSpPr>
        <p:spPr>
          <a:xfrm>
            <a:off x="3444747" y="6181344"/>
            <a:ext cx="3985994" cy="646331"/>
          </a:xfrm>
          <a:prstGeom prst="rect">
            <a:avLst/>
          </a:prstGeom>
          <a:solidFill>
            <a:srgbClr val="D9D9D9">
              <a:alpha val="50196"/>
            </a:srgbClr>
          </a:solidFill>
        </p:spPr>
        <p:txBody>
          <a:bodyPr wrap="square" rtlCol="0">
            <a:spAutoFit/>
          </a:bodyPr>
          <a:lstStyle/>
          <a:p>
            <a:r>
              <a:rPr lang="en-US" dirty="0"/>
              <a:t>Surveying channel and floodplain morphology, southern Delaware</a:t>
            </a:r>
          </a:p>
        </p:txBody>
      </p:sp>
      <p:pic>
        <p:nvPicPr>
          <p:cNvPr id="9" name="Picture 2" descr="Image result for usgs">
            <a:extLst>
              <a:ext uri="{FF2B5EF4-FFF2-40B4-BE49-F238E27FC236}">
                <a16:creationId xmlns:a16="http://schemas.microsoft.com/office/drawing/2014/main" id="{98975819-09B3-ACBF-8F49-05151AA5B538}"/>
              </a:ext>
            </a:extLst>
          </p:cNvPr>
          <p:cNvPicPr>
            <a:picLocks noChangeAspect="1" noChangeArrowheads="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58233" y="78626"/>
            <a:ext cx="1237667" cy="456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520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5CC0BA1-917B-398D-D2D6-A178C348D2D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461" r="11227"/>
          <a:stretch/>
        </p:blipFill>
        <p:spPr>
          <a:xfrm>
            <a:off x="1" y="10"/>
            <a:ext cx="9669642" cy="6857990"/>
          </a:xfrm>
          <a:prstGeom prst="rect">
            <a:avLst/>
          </a:prstGeom>
        </p:spPr>
      </p:pic>
      <p:sp>
        <p:nvSpPr>
          <p:cNvPr id="26"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1">
            <a:extLst>
              <a:ext uri="{FF2B5EF4-FFF2-40B4-BE49-F238E27FC236}">
                <a16:creationId xmlns:a16="http://schemas.microsoft.com/office/drawing/2014/main" id="{57EA7CE2-C039-27E3-B53D-686FA4201C70}"/>
              </a:ext>
            </a:extLst>
          </p:cNvPr>
          <p:cNvSpPr>
            <a:spLocks noGrp="1"/>
          </p:cNvSpPr>
          <p:nvPr>
            <p:ph type="title"/>
          </p:nvPr>
        </p:nvSpPr>
        <p:spPr>
          <a:xfrm>
            <a:off x="7531610" y="365125"/>
            <a:ext cx="3822189" cy="1899912"/>
          </a:xfrm>
        </p:spPr>
        <p:txBody>
          <a:bodyPr>
            <a:normAutofit/>
          </a:bodyPr>
          <a:lstStyle/>
          <a:p>
            <a:pPr algn="r"/>
            <a:r>
              <a:rPr lang="en-US" sz="4000" dirty="0"/>
              <a:t>Gadgets &amp; Gizmos</a:t>
            </a:r>
          </a:p>
        </p:txBody>
      </p:sp>
      <p:sp>
        <p:nvSpPr>
          <p:cNvPr id="13" name="Content Placeholder 12">
            <a:extLst>
              <a:ext uri="{FF2B5EF4-FFF2-40B4-BE49-F238E27FC236}">
                <a16:creationId xmlns:a16="http://schemas.microsoft.com/office/drawing/2014/main" id="{A1E65BF5-44F0-4498-FF19-E3D95585EAD3}"/>
              </a:ext>
            </a:extLst>
          </p:cNvPr>
          <p:cNvSpPr>
            <a:spLocks noGrp="1"/>
          </p:cNvSpPr>
          <p:nvPr>
            <p:ph idx="1"/>
          </p:nvPr>
        </p:nvSpPr>
        <p:spPr>
          <a:xfrm>
            <a:off x="7352316" y="2020841"/>
            <a:ext cx="4839684" cy="4154489"/>
          </a:xfrm>
        </p:spPr>
        <p:txBody>
          <a:bodyPr>
            <a:normAutofit/>
          </a:bodyPr>
          <a:lstStyle/>
          <a:p>
            <a:r>
              <a:rPr lang="en-US" sz="2000" dirty="0"/>
              <a:t>Laser-Diffraction Particle Size Analyzers</a:t>
            </a:r>
          </a:p>
          <a:p>
            <a:r>
              <a:rPr lang="en-US" sz="2000" dirty="0"/>
              <a:t>Gas Chromatograph with a triple Quadrupole Mass Spectrometer and electron capture detector</a:t>
            </a:r>
          </a:p>
          <a:p>
            <a:pPr lvl="1"/>
            <a:r>
              <a:rPr lang="en-US" sz="1600" dirty="0"/>
              <a:t>Another GC outfitted with a Flame Ionization Detector and Chemical ionization mass spectrometer</a:t>
            </a:r>
          </a:p>
          <a:p>
            <a:r>
              <a:rPr lang="en-US" sz="2000" dirty="0"/>
              <a:t>Ion Chromatograph</a:t>
            </a:r>
          </a:p>
          <a:p>
            <a:r>
              <a:rPr lang="en-US" sz="2000" dirty="0"/>
              <a:t>Custom Anaerobic Chamber</a:t>
            </a:r>
          </a:p>
          <a:p>
            <a:r>
              <a:rPr lang="en-US" sz="2000" dirty="0"/>
              <a:t>Muffle Furnaces, Freeze-dryers, fume hoods, incubators, microscopes</a:t>
            </a:r>
          </a:p>
          <a:p>
            <a:r>
              <a:rPr lang="en-US" sz="2000" dirty="0"/>
              <a:t>So many augers</a:t>
            </a:r>
          </a:p>
          <a:p>
            <a:r>
              <a:rPr lang="en-US" sz="2000" dirty="0"/>
              <a:t>USS </a:t>
            </a:r>
            <a:r>
              <a:rPr lang="en-US" sz="2000" i="1" dirty="0"/>
              <a:t>Pertinacious </a:t>
            </a:r>
            <a:r>
              <a:rPr lang="en-US" sz="2000" dirty="0"/>
              <a:t>(our sampling boat)</a:t>
            </a:r>
          </a:p>
          <a:p>
            <a:r>
              <a:rPr lang="en-US" sz="2000" dirty="0"/>
              <a:t>A drone sampling boat (unnamed for now)</a:t>
            </a:r>
          </a:p>
        </p:txBody>
      </p:sp>
      <p:pic>
        <p:nvPicPr>
          <p:cNvPr id="57" name="Picture 2" descr="Image result for usgs">
            <a:extLst>
              <a:ext uri="{FF2B5EF4-FFF2-40B4-BE49-F238E27FC236}">
                <a16:creationId xmlns:a16="http://schemas.microsoft.com/office/drawing/2014/main" id="{62703610-3F5F-A558-C2F8-64A6F42280E2}"/>
              </a:ext>
            </a:extLst>
          </p:cNvPr>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10838567" y="136707"/>
            <a:ext cx="1237667" cy="456836"/>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a:extLst>
              <a:ext uri="{FF2B5EF4-FFF2-40B4-BE49-F238E27FC236}">
                <a16:creationId xmlns:a16="http://schemas.microsoft.com/office/drawing/2014/main" id="{A082A79C-144E-636F-5F74-DEC0427FBFB4}"/>
              </a:ext>
            </a:extLst>
          </p:cNvPr>
          <p:cNvSpPr txBox="1"/>
          <p:nvPr/>
        </p:nvSpPr>
        <p:spPr>
          <a:xfrm>
            <a:off x="0" y="6447597"/>
            <a:ext cx="2342368" cy="338554"/>
          </a:xfrm>
          <a:prstGeom prst="rect">
            <a:avLst/>
          </a:prstGeom>
          <a:noFill/>
        </p:spPr>
        <p:txBody>
          <a:bodyPr wrap="square" rtlCol="0">
            <a:spAutoFit/>
          </a:bodyPr>
          <a:lstStyle/>
          <a:p>
            <a:r>
              <a:rPr lang="en-US" sz="1600" dirty="0">
                <a:solidFill>
                  <a:schemeClr val="bg1"/>
                </a:solidFill>
              </a:rPr>
              <a:t>Image Credit: Jason Chase</a:t>
            </a:r>
          </a:p>
        </p:txBody>
      </p:sp>
    </p:spTree>
    <p:extLst>
      <p:ext uri="{BB962C8B-B14F-4D97-AF65-F5344CB8AC3E}">
        <p14:creationId xmlns:p14="http://schemas.microsoft.com/office/powerpoint/2010/main" val="10193162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TotalTime>
  <Words>1039</Words>
  <Application>Microsoft Office PowerPoint</Application>
  <PresentationFormat>Widescreen</PresentationFormat>
  <Paragraphs>91</Paragraphs>
  <Slides>12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US Geological Survey</vt:lpstr>
      <vt:lpstr>Our Story</vt:lpstr>
      <vt:lpstr>Dr. Florence Bascom</vt:lpstr>
      <vt:lpstr>USGS Work Abroad</vt:lpstr>
      <vt:lpstr>Astrogeology Research</vt:lpstr>
      <vt:lpstr>Luna Leopold &amp; Reds Wolman</vt:lpstr>
      <vt:lpstr>The MD-DC-DE Water Science Center</vt:lpstr>
      <vt:lpstr>The MD-DC-DE Water Science Center</vt:lpstr>
      <vt:lpstr>Gadgets &amp; Gizmos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Clifton, Zachary J</dc:creator>
  <cp:lastModifiedBy>Clifton, Zachary J</cp:lastModifiedBy>
  <cp:revision>5</cp:revision>
  <dcterms:created xsi:type="dcterms:W3CDTF">2023-12-18T17:16:21Z</dcterms:created>
  <dcterms:modified xsi:type="dcterms:W3CDTF">2024-04-01T22:32:08Z</dcterms:modified>
</cp:coreProperties>
</file>